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42" r:id="rId2"/>
    <p:sldId id="281" r:id="rId3"/>
    <p:sldId id="276" r:id="rId4"/>
    <p:sldId id="347" r:id="rId5"/>
    <p:sldId id="277" r:id="rId6"/>
    <p:sldId id="279" r:id="rId7"/>
    <p:sldId id="257" r:id="rId8"/>
    <p:sldId id="262" r:id="rId9"/>
    <p:sldId id="260" r:id="rId10"/>
    <p:sldId id="261" r:id="rId11"/>
    <p:sldId id="258" r:id="rId12"/>
    <p:sldId id="292" r:id="rId13"/>
    <p:sldId id="346" r:id="rId14"/>
    <p:sldId id="341" r:id="rId15"/>
    <p:sldId id="343" r:id="rId16"/>
    <p:sldId id="267" r:id="rId17"/>
    <p:sldId id="280" r:id="rId18"/>
    <p:sldId id="259" r:id="rId19"/>
    <p:sldId id="285" r:id="rId20"/>
    <p:sldId id="286" r:id="rId21"/>
    <p:sldId id="287" r:id="rId22"/>
    <p:sldId id="294" r:id="rId23"/>
    <p:sldId id="264" r:id="rId24"/>
    <p:sldId id="265" r:id="rId25"/>
    <p:sldId id="266" r:id="rId26"/>
    <p:sldId id="344" r:id="rId27"/>
    <p:sldId id="282" r:id="rId28"/>
    <p:sldId id="348" r:id="rId29"/>
    <p:sldId id="345" r:id="rId30"/>
    <p:sldId id="333" r:id="rId31"/>
    <p:sldId id="334" r:id="rId32"/>
    <p:sldId id="268" r:id="rId33"/>
    <p:sldId id="332" r:id="rId34"/>
    <p:sldId id="340" r:id="rId35"/>
    <p:sldId id="336" r:id="rId36"/>
    <p:sldId id="339" r:id="rId37"/>
    <p:sldId id="273" r:id="rId38"/>
    <p:sldId id="335" r:id="rId39"/>
    <p:sldId id="337" r:id="rId40"/>
    <p:sldId id="338" r:id="rId41"/>
    <p:sldId id="271" r:id="rId42"/>
    <p:sldId id="283" r:id="rId43"/>
    <p:sldId id="284" r:id="rId44"/>
    <p:sldId id="272" r:id="rId45"/>
    <p:sldId id="331" r:id="rId46"/>
    <p:sldId id="290" r:id="rId47"/>
    <p:sldId id="289" r:id="rId48"/>
    <p:sldId id="288" r:id="rId49"/>
    <p:sldId id="274" r:id="rId50"/>
    <p:sldId id="275" r:id="rId51"/>
    <p:sldId id="26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21" autoAdjust="0"/>
    <p:restoredTop sz="86323" autoAdjust="0"/>
  </p:normalViewPr>
  <p:slideViewPr>
    <p:cSldViewPr>
      <p:cViewPr>
        <p:scale>
          <a:sx n="112" d="100"/>
          <a:sy n="112" d="100"/>
        </p:scale>
        <p:origin x="624" y="864"/>
      </p:cViewPr>
      <p:guideLst>
        <p:guide orient="horz" pos="2160"/>
        <p:guide pos="2880"/>
      </p:guideLst>
    </p:cSldViewPr>
  </p:slideViewPr>
  <p:outlineViewPr>
    <p:cViewPr>
      <p:scale>
        <a:sx n="33" d="100"/>
        <a:sy n="33" d="100"/>
      </p:scale>
      <p:origin x="48" y="109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F2501-B589-4758-A1EE-E7B31E878A68}" type="datetimeFigureOut">
              <a:rPr lang="en-US" smtClean="0"/>
              <a:pPr/>
              <a:t>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675F6-4A85-4281-A14C-1DF43054BFA9}" type="slidenum">
              <a:rPr lang="en-US" smtClean="0"/>
              <a:pPr/>
              <a:t>‹#›</a:t>
            </a:fld>
            <a:endParaRPr lang="en-US"/>
          </a:p>
        </p:txBody>
      </p:sp>
    </p:spTree>
    <p:extLst>
      <p:ext uri="{BB962C8B-B14F-4D97-AF65-F5344CB8AC3E}">
        <p14:creationId xmlns:p14="http://schemas.microsoft.com/office/powerpoint/2010/main" val="51691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9675F6-4A85-4281-A14C-1DF43054BFA9}"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A7AA51-1A6B-4683-86BA-95EF35FB624E}"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15ACF-35B6-433E-95F4-1C8C27ADBB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7AA51-1A6B-4683-86BA-95EF35FB624E}"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15ACF-35B6-433E-95F4-1C8C27ADBB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7AA51-1A6B-4683-86BA-95EF35FB624E}"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15ACF-35B6-433E-95F4-1C8C27ADBB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7AA51-1A6B-4683-86BA-95EF35FB624E}"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15ACF-35B6-433E-95F4-1C8C27ADBB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7AA51-1A6B-4683-86BA-95EF35FB624E}"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15ACF-35B6-433E-95F4-1C8C27ADBB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09600" y="1143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7AA51-1A6B-4683-86BA-95EF35FB624E}"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15ACF-35B6-433E-95F4-1C8C27ADBBA2}" type="slidenum">
              <a:rPr lang="en-US" smtClean="0"/>
              <a:pPr/>
              <a:t>‹#›</a:t>
            </a:fld>
            <a:endParaRPr lang="en-US"/>
          </a:p>
        </p:txBody>
      </p:sp>
      <p:sp>
        <p:nvSpPr>
          <p:cNvPr id="8" name="Text Placeholder 7"/>
          <p:cNvSpPr>
            <a:spLocks noGrp="1"/>
          </p:cNvSpPr>
          <p:nvPr>
            <p:ph type="body" sz="quarter" idx="13" hasCustomPrompt="1"/>
          </p:nvPr>
        </p:nvSpPr>
        <p:spPr>
          <a:xfrm>
            <a:off x="1981200" y="381000"/>
            <a:ext cx="6248400" cy="5562600"/>
          </a:xfrm>
        </p:spPr>
        <p:txBody>
          <a:bodyPr/>
          <a:lstStyle/>
          <a:p>
            <a:pPr lvl="0"/>
            <a:r>
              <a:rPr lang="en-GB" dirty="0" err="1" smtClean="0"/>
              <a:t>ssss</a:t>
            </a:r>
            <a:endParaRPr lang="en-GB" dirty="0" smtClean="0"/>
          </a:p>
          <a:p>
            <a:pPr lvl="4"/>
            <a:r>
              <a:rPr lang="en-GB"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1A7AA51-1A6B-4683-86BA-95EF35FB624E}" type="datetimeFigureOut">
              <a:rPr lang="en-US" smtClean="0"/>
              <a:pPr/>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D15ACF-35B6-433E-95F4-1C8C27ADBB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7AA51-1A6B-4683-86BA-95EF35FB624E}"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15ACF-35B6-433E-95F4-1C8C27ADBB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7AA51-1A6B-4683-86BA-95EF35FB624E}" type="datetimeFigureOut">
              <a:rPr lang="en-US" smtClean="0"/>
              <a:pPr/>
              <a:t>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D15ACF-35B6-433E-95F4-1C8C27ADBB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7AA51-1A6B-4683-86BA-95EF35FB624E}" type="datetimeFigureOut">
              <a:rPr lang="en-US" smtClean="0"/>
              <a:pPr/>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D15ACF-35B6-433E-95F4-1C8C27ADBB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7AA51-1A6B-4683-86BA-95EF35FB624E}" type="datetimeFigureOut">
              <a:rPr lang="en-US" smtClean="0"/>
              <a:pPr/>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D15ACF-35B6-433E-95F4-1C8C27ADBB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7AA51-1A6B-4683-86BA-95EF35FB624E}"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15ACF-35B6-433E-95F4-1C8C27ADBB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7AA51-1A6B-4683-86BA-95EF35FB624E}" type="datetimeFigureOut">
              <a:rPr lang="en-US" smtClean="0"/>
              <a:pPr/>
              <a:t>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15ACF-35B6-433E-95F4-1C8C27ADBBA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Buffalo_Bil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warpoetry.co.uk/owena.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Armistice_with_Germany_(Compi%C3%A8gne)" TargetMode="External"/><Relationship Id="rId2" Type="http://schemas.openxmlformats.org/officeDocument/2006/relationships/hyperlink" Target="http://en.wikipedia.org/wiki/Sambre%E2%80%93Oise_Canal" TargetMode="External"/><Relationship Id="rId1" Type="http://schemas.openxmlformats.org/officeDocument/2006/relationships/slideLayout" Target="../slideLayouts/slideLayout2.xml"/><Relationship Id="rId4" Type="http://schemas.openxmlformats.org/officeDocument/2006/relationships/hyperlink" Target="http://en.wikipedia.org/wiki/Armistice_Day"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horton.ednet.ns.ca/staff/scottbennett/eng12/coursematerials/thesis/swift/swiftframe.html" TargetMode="External"/><Relationship Id="rId2" Type="http://schemas.openxmlformats.org/officeDocument/2006/relationships/hyperlink" Target="http://www.horton.ednet.ns.ca/staff/scottbennett/webideas/index.html" TargetMode="External"/><Relationship Id="rId1" Type="http://schemas.openxmlformats.org/officeDocument/2006/relationships/slideLayout" Target="../slideLayouts/slideLayout2.xml"/><Relationship Id="rId4" Type="http://schemas.openxmlformats.org/officeDocument/2006/relationships/hyperlink" Target="http://www.warpoetry.co.uk/owena.htm" TargetMode="Externa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647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pic>
        <p:nvPicPr>
          <p:cNvPr id="4" name="Content Placeholder 3" descr="bd2.png"/>
          <p:cNvPicPr>
            <a:picLocks noGrp="1" noChangeAspect="1"/>
          </p:cNvPicPr>
          <p:nvPr>
            <p:ph idx="1"/>
          </p:nvPr>
        </p:nvPicPr>
        <p:blipFill>
          <a:blip r:embed="rId2" cstate="print"/>
          <a:stretch>
            <a:fillRect/>
          </a:stretch>
        </p:blipFill>
        <p:spPr>
          <a:xfrm>
            <a:off x="2819400" y="1143000"/>
            <a:ext cx="3505200" cy="5289832"/>
          </a:xfrm>
        </p:spPr>
      </p:pic>
      <p:sp>
        <p:nvSpPr>
          <p:cNvPr id="5" name="Oval 4"/>
          <p:cNvSpPr/>
          <p:nvPr/>
        </p:nvSpPr>
        <p:spPr>
          <a:xfrm>
            <a:off x="3962400" y="4038600"/>
            <a:ext cx="2057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53200" y="2819400"/>
            <a:ext cx="2209800" cy="1477328"/>
          </a:xfrm>
          <a:prstGeom prst="rect">
            <a:avLst/>
          </a:prstGeom>
          <a:noFill/>
        </p:spPr>
        <p:txBody>
          <a:bodyPr wrap="square" rtlCol="0">
            <a:spAutoFit/>
          </a:bodyPr>
          <a:lstStyle/>
          <a:p>
            <a:pPr algn="ctr"/>
            <a:r>
              <a:rPr lang="en-US" dirty="0" smtClean="0">
                <a:solidFill>
                  <a:srgbClr val="FFC000"/>
                </a:solidFill>
              </a:rPr>
              <a:t>What effect is achieved by presenting these words in this manner?</a:t>
            </a:r>
            <a:endParaRPr 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aul-valery-Journal-des-Plages[1].jpg"/>
          <p:cNvPicPr>
            <a:picLocks noGrp="1" noChangeAspect="1"/>
          </p:cNvPicPr>
          <p:nvPr>
            <p:ph idx="1"/>
          </p:nvPr>
        </p:nvPicPr>
        <p:blipFill>
          <a:blip r:embed="rId2" cstate="print"/>
          <a:stretch>
            <a:fillRect/>
          </a:stretch>
        </p:blipFill>
        <p:spPr>
          <a:xfrm>
            <a:off x="0" y="762000"/>
            <a:ext cx="9144000" cy="5502584"/>
          </a:xfrm>
        </p:spPr>
      </p:pic>
      <p:sp>
        <p:nvSpPr>
          <p:cNvPr id="5" name="TextBox 4"/>
          <p:cNvSpPr txBox="1"/>
          <p:nvPr/>
        </p:nvSpPr>
        <p:spPr>
          <a:xfrm>
            <a:off x="228600" y="1143000"/>
            <a:ext cx="4648200" cy="1754326"/>
          </a:xfrm>
          <a:prstGeom prst="rect">
            <a:avLst/>
          </a:prstGeom>
          <a:noFill/>
        </p:spPr>
        <p:txBody>
          <a:bodyPr wrap="square" rtlCol="0">
            <a:spAutoFit/>
          </a:bodyPr>
          <a:lstStyle/>
          <a:p>
            <a:r>
              <a:rPr lang="en-US" sz="3600" dirty="0" smtClean="0"/>
              <a:t>“I write half the poem.  The reader writes the other half”</a:t>
            </a:r>
            <a:endParaRPr lang="en-US" sz="3600" dirty="0"/>
          </a:p>
        </p:txBody>
      </p:sp>
      <p:sp>
        <p:nvSpPr>
          <p:cNvPr id="6" name="TextBox 5"/>
          <p:cNvSpPr txBox="1"/>
          <p:nvPr/>
        </p:nvSpPr>
        <p:spPr>
          <a:xfrm>
            <a:off x="457200" y="3810000"/>
            <a:ext cx="4267200" cy="584775"/>
          </a:xfrm>
          <a:prstGeom prst="rect">
            <a:avLst/>
          </a:prstGeom>
          <a:noFill/>
        </p:spPr>
        <p:txBody>
          <a:bodyPr wrap="square" rtlCol="0">
            <a:spAutoFit/>
          </a:bodyPr>
          <a:lstStyle/>
          <a:p>
            <a:r>
              <a:rPr lang="en-US" sz="3200" dirty="0" smtClean="0">
                <a:solidFill>
                  <a:srgbClr val="FFC000"/>
                </a:solidFill>
              </a:rPr>
              <a:t>What does this mean?</a:t>
            </a:r>
            <a:endParaRPr lang="en-US" sz="3200" dirty="0">
              <a:solidFill>
                <a:srgbClr val="FFC000"/>
              </a:solidFill>
            </a:endParaRPr>
          </a:p>
        </p:txBody>
      </p:sp>
      <p:pic>
        <p:nvPicPr>
          <p:cNvPr id="30721" name="Picture 1" descr="C:\Users\rbennett\Desktop\admiral_ackbar_says_its_a_trap.jpg"/>
          <p:cNvPicPr>
            <a:picLocks noChangeAspect="1" noChangeArrowheads="1"/>
          </p:cNvPicPr>
          <p:nvPr/>
        </p:nvPicPr>
        <p:blipFill>
          <a:blip r:embed="rId3" cstate="print"/>
          <a:srcRect/>
          <a:stretch>
            <a:fillRect/>
          </a:stretch>
        </p:blipFill>
        <p:spPr bwMode="auto">
          <a:xfrm>
            <a:off x="1066800" y="4495800"/>
            <a:ext cx="2787266" cy="1568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219200" y="1752600"/>
            <a:ext cx="3301588" cy="4190476"/>
          </a:xfrm>
          <a:prstGeom prst="rect">
            <a:avLst/>
          </a:prstGeom>
        </p:spPr>
      </p:pic>
      <p:sp>
        <p:nvSpPr>
          <p:cNvPr id="5" name="TextBox 4"/>
          <p:cNvSpPr txBox="1"/>
          <p:nvPr/>
        </p:nvSpPr>
        <p:spPr>
          <a:xfrm>
            <a:off x="5029200" y="1981200"/>
            <a:ext cx="3200400" cy="3046988"/>
          </a:xfrm>
          <a:prstGeom prst="rect">
            <a:avLst/>
          </a:prstGeom>
          <a:noFill/>
        </p:spPr>
        <p:txBody>
          <a:bodyPr wrap="square" rtlCol="0">
            <a:spAutoFit/>
          </a:bodyPr>
          <a:lstStyle/>
          <a:p>
            <a:r>
              <a:rPr lang="en-US" sz="3200" dirty="0" smtClean="0"/>
              <a:t>If you only have a hammer, you tend to see every problem as a nail.</a:t>
            </a:r>
          </a:p>
          <a:p>
            <a:endParaRPr lang="en-US" sz="3200" dirty="0" smtClean="0"/>
          </a:p>
          <a:p>
            <a:pPr algn="r"/>
            <a:r>
              <a:rPr lang="en-US" sz="3200" dirty="0" smtClean="0"/>
              <a:t>Abraham Maslow</a:t>
            </a:r>
            <a:endParaRPr lang="en-US" sz="3200" dirty="0"/>
          </a:p>
        </p:txBody>
      </p:sp>
      <p:sp>
        <p:nvSpPr>
          <p:cNvPr id="6" name="TextBox 5"/>
          <p:cNvSpPr txBox="1"/>
          <p:nvPr/>
        </p:nvSpPr>
        <p:spPr>
          <a:xfrm>
            <a:off x="1066800" y="533400"/>
            <a:ext cx="7162800" cy="584775"/>
          </a:xfrm>
          <a:prstGeom prst="rect">
            <a:avLst/>
          </a:prstGeom>
          <a:noFill/>
        </p:spPr>
        <p:txBody>
          <a:bodyPr wrap="square" rtlCol="0">
            <a:spAutoFit/>
          </a:bodyPr>
          <a:lstStyle/>
          <a:p>
            <a:pPr algn="ctr"/>
            <a:r>
              <a:rPr lang="en-US" sz="3200" dirty="0" smtClean="0"/>
              <a:t>Where Connections can go wrong…</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normAutofit/>
          </a:bodyPr>
          <a:lstStyle/>
          <a:p>
            <a:r>
              <a:rPr lang="en-US" sz="3200" dirty="0"/>
              <a:t>3. Try to meet a poem on its terms not yours. If you have to “relate” to a poem in order to understand it, you aren’t reading it sufficiently. In other words, don’t try to fit the poem into your life. Try to see what world the poem creates. Then, if you are lucky, its world will help you re-see your own.</a:t>
            </a:r>
          </a:p>
        </p:txBody>
      </p:sp>
      <p:sp>
        <p:nvSpPr>
          <p:cNvPr id="3" name="Content Placeholder 2"/>
          <p:cNvSpPr>
            <a:spLocks noGrp="1"/>
          </p:cNvSpPr>
          <p:nvPr>
            <p:ph idx="1"/>
          </p:nvPr>
        </p:nvSpPr>
        <p:spPr>
          <a:xfrm>
            <a:off x="457200" y="5029200"/>
            <a:ext cx="8229600" cy="1096963"/>
          </a:xfrm>
        </p:spPr>
        <p:txBody>
          <a:bodyPr>
            <a:normAutofit fontScale="62500" lnSpcReduction="20000"/>
          </a:bodyPr>
          <a:lstStyle/>
          <a:p>
            <a:r>
              <a:rPr lang="en-US" dirty="0" smtClean="0"/>
              <a:t>“Reading </a:t>
            </a:r>
            <a:r>
              <a:rPr lang="en-US" dirty="0"/>
              <a:t>a Poem: 20 </a:t>
            </a:r>
            <a:r>
              <a:rPr lang="en-US" dirty="0" smtClean="0"/>
              <a:t>Strategies”  By Mark </a:t>
            </a:r>
            <a:r>
              <a:rPr lang="en-US" dirty="0" err="1" smtClean="0"/>
              <a:t>Yakich</a:t>
            </a:r>
            <a:r>
              <a:rPr lang="en-US" dirty="0" smtClean="0"/>
              <a:t> – </a:t>
            </a:r>
            <a:r>
              <a:rPr lang="en-US" i="1" dirty="0" smtClean="0"/>
              <a:t>The Atlantic</a:t>
            </a:r>
            <a:r>
              <a:rPr lang="en-US" dirty="0" smtClean="0"/>
              <a:t>, November 2, 2014</a:t>
            </a:r>
            <a:endParaRPr lang="en-US" dirty="0"/>
          </a:p>
          <a:p>
            <a:pPr lvl="1"/>
            <a:r>
              <a:rPr lang="en-US" dirty="0" smtClean="0"/>
              <a:t>https</a:t>
            </a:r>
            <a:r>
              <a:rPr lang="en-US" dirty="0"/>
              <a:t>://www.theatlantic.com/entertainment/archive/2014/11/how-to-read-poetry-a-step-by-step-guide/380657/</a:t>
            </a:r>
          </a:p>
        </p:txBody>
      </p:sp>
    </p:spTree>
    <p:extLst>
      <p:ext uri="{BB962C8B-B14F-4D97-AF65-F5344CB8AC3E}">
        <p14:creationId xmlns:p14="http://schemas.microsoft.com/office/powerpoint/2010/main" val="2640761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ul-valery-Journal-des-Plages[1].jpg"/>
          <p:cNvPicPr>
            <a:picLocks noGrp="1" noChangeAspect="1"/>
          </p:cNvPicPr>
          <p:nvPr>
            <p:ph idx="1"/>
          </p:nvPr>
        </p:nvPicPr>
        <p:blipFill>
          <a:blip r:embed="rId2" cstate="print"/>
          <a:stretch>
            <a:fillRect/>
          </a:stretch>
        </p:blipFill>
        <p:spPr>
          <a:xfrm>
            <a:off x="406773" y="1066800"/>
            <a:ext cx="8737227" cy="5257800"/>
          </a:xfrm>
        </p:spPr>
      </p:pic>
      <p:sp>
        <p:nvSpPr>
          <p:cNvPr id="5" name="TextBox 4"/>
          <p:cNvSpPr txBox="1"/>
          <p:nvPr/>
        </p:nvSpPr>
        <p:spPr>
          <a:xfrm>
            <a:off x="228600" y="1143000"/>
            <a:ext cx="4648200" cy="1754326"/>
          </a:xfrm>
          <a:prstGeom prst="rect">
            <a:avLst/>
          </a:prstGeom>
          <a:noFill/>
        </p:spPr>
        <p:txBody>
          <a:bodyPr wrap="square" rtlCol="0">
            <a:spAutoFit/>
          </a:bodyPr>
          <a:lstStyle/>
          <a:p>
            <a:r>
              <a:rPr lang="en-US" sz="3600" dirty="0" smtClean="0"/>
              <a:t>“I write half the poem.  The reader writes the other half”</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64433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writers depend on the reader bringing </a:t>
            </a:r>
            <a:r>
              <a:rPr lang="en-US" sz="3200" b="1" u="sng" dirty="0" smtClean="0">
                <a:solidFill>
                  <a:srgbClr val="92D050"/>
                </a:solidFill>
              </a:rPr>
              <a:t>personal</a:t>
            </a:r>
            <a:r>
              <a:rPr lang="en-US" sz="3200" b="1" u="sng" dirty="0" smtClean="0">
                <a:solidFill>
                  <a:srgbClr val="3366FF"/>
                </a:solidFill>
              </a:rPr>
              <a:t> </a:t>
            </a:r>
            <a:r>
              <a:rPr lang="en-US" sz="3200" b="1" u="sng" dirty="0" smtClean="0">
                <a:solidFill>
                  <a:srgbClr val="92D050"/>
                </a:solidFill>
              </a:rPr>
              <a:t>experiences</a:t>
            </a:r>
            <a:r>
              <a:rPr lang="en-US" sz="3200" b="1" dirty="0" smtClean="0">
                <a:solidFill>
                  <a:srgbClr val="3366FF"/>
                </a:solidFill>
              </a:rPr>
              <a:t> </a:t>
            </a:r>
            <a:r>
              <a:rPr lang="en-US" sz="3200" dirty="0" smtClean="0"/>
              <a:t>and </a:t>
            </a:r>
            <a:r>
              <a:rPr lang="en-US" sz="3200" b="1" u="sng" dirty="0" smtClean="0">
                <a:solidFill>
                  <a:srgbClr val="92D050"/>
                </a:solidFill>
              </a:rPr>
              <a:t>prior knowledge </a:t>
            </a:r>
            <a:r>
              <a:rPr lang="en-US" sz="3200" dirty="0" smtClean="0"/>
              <a:t>to the story.</a:t>
            </a:r>
            <a:endParaRPr lang="en-US" sz="3200" dirty="0"/>
          </a:p>
        </p:txBody>
      </p:sp>
      <p:sp>
        <p:nvSpPr>
          <p:cNvPr id="3" name="Content Placeholder 2"/>
          <p:cNvSpPr>
            <a:spLocks noGrp="1"/>
          </p:cNvSpPr>
          <p:nvPr>
            <p:ph idx="1"/>
          </p:nvPr>
        </p:nvSpPr>
        <p:spPr/>
        <p:txBody>
          <a:bodyPr/>
          <a:lstStyle/>
          <a:p>
            <a:pPr algn="ctr">
              <a:buNone/>
            </a:pPr>
            <a:r>
              <a:rPr lang="en-US" dirty="0" smtClean="0"/>
              <a:t>***Best Joke Ever Alert***</a:t>
            </a:r>
          </a:p>
          <a:p>
            <a:pPr algn="ctr">
              <a:buNone/>
            </a:pPr>
            <a:r>
              <a:rPr lang="en-US" dirty="0" smtClean="0"/>
              <a:t>What do you call a fish with no eyes?</a:t>
            </a:r>
          </a:p>
          <a:p>
            <a:pPr algn="ctr">
              <a:buNone/>
            </a:pPr>
            <a:endParaRPr lang="en-US" dirty="0" smtClean="0"/>
          </a:p>
          <a:p>
            <a:pPr algn="ctr">
              <a:buNone/>
            </a:pPr>
            <a:r>
              <a:rPr lang="en-US" dirty="0" smtClean="0"/>
              <a:t>A </a:t>
            </a:r>
            <a:r>
              <a:rPr lang="en-US" dirty="0" err="1" smtClean="0"/>
              <a:t>fsh</a:t>
            </a:r>
            <a:endParaRPr lang="en-US" dirty="0" smtClean="0"/>
          </a:p>
          <a:p>
            <a:pPr algn="ctr">
              <a:buNone/>
            </a:pPr>
            <a:endParaRPr lang="en-US" dirty="0" smtClean="0"/>
          </a:p>
          <a:p>
            <a:pPr algn="ctr">
              <a:buNone/>
            </a:pPr>
            <a:r>
              <a:rPr lang="en-US" dirty="0" smtClean="0"/>
              <a:t>Why is this funny?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did the pirate pay for his piercings?</a:t>
            </a:r>
            <a:endParaRPr lang="en-US" dirty="0"/>
          </a:p>
        </p:txBody>
      </p:sp>
      <p:sp>
        <p:nvSpPr>
          <p:cNvPr id="3" name="Content Placeholder 2"/>
          <p:cNvSpPr>
            <a:spLocks noGrp="1"/>
          </p:cNvSpPr>
          <p:nvPr>
            <p:ph idx="1"/>
          </p:nvPr>
        </p:nvSpPr>
        <p:spPr/>
        <p:txBody>
          <a:bodyPr/>
          <a:lstStyle/>
          <a:p>
            <a:endParaRPr lang="en-US" dirty="0" smtClean="0"/>
          </a:p>
          <a:p>
            <a:r>
              <a:rPr lang="en-US" dirty="0" smtClean="0"/>
              <a:t>A buck an ear.</a:t>
            </a:r>
          </a:p>
          <a:p>
            <a:pPr>
              <a:buNone/>
            </a:pPr>
            <a:endParaRPr lang="en-US" dirty="0" smtClean="0"/>
          </a:p>
          <a:p>
            <a:r>
              <a:rPr lang="en-US" sz="4400" dirty="0" smtClean="0"/>
              <a:t>Why couldn’t  Ben go to the Pirate movie?</a:t>
            </a:r>
          </a:p>
          <a:p>
            <a:endParaRPr lang="en-US" dirty="0" smtClean="0"/>
          </a:p>
          <a:p>
            <a:pPr lvl="1"/>
            <a:r>
              <a:rPr lang="en-US" dirty="0" smtClean="0"/>
              <a:t>It was ARRRRR rated.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r>
              <a:rPr lang="en-US" dirty="0" smtClean="0"/>
              <a:t>Read the following and write down the “connections” you make to understand these poems:</a:t>
            </a:r>
            <a:br>
              <a:rPr lang="en-US" dirty="0" smtClean="0"/>
            </a:br>
            <a:r>
              <a:rPr lang="en-US" dirty="0" smtClean="0"/>
              <a:t>Rhymes for a Modern Nursery</a:t>
            </a:r>
            <a:br>
              <a:rPr lang="en-US" dirty="0" smtClean="0"/>
            </a:br>
            <a:endParaRPr lang="en-US" dirty="0"/>
          </a:p>
        </p:txBody>
      </p:sp>
      <p:sp>
        <p:nvSpPr>
          <p:cNvPr id="3" name="Content Placeholder 2"/>
          <p:cNvSpPr>
            <a:spLocks noGrp="1"/>
          </p:cNvSpPr>
          <p:nvPr>
            <p:ph idx="1"/>
          </p:nvPr>
        </p:nvSpPr>
        <p:spPr>
          <a:xfrm>
            <a:off x="4419600" y="1600200"/>
            <a:ext cx="4038600" cy="4495800"/>
          </a:xfrm>
        </p:spPr>
        <p:txBody>
          <a:bodyPr>
            <a:normAutofit/>
          </a:bodyPr>
          <a:lstStyle/>
          <a:p>
            <a:pPr>
              <a:buNone/>
            </a:pPr>
            <a:r>
              <a:rPr lang="en-US" dirty="0" smtClean="0"/>
              <a:t/>
            </a:r>
            <a:br>
              <a:rPr lang="en-US" dirty="0" smtClean="0"/>
            </a:br>
            <a:endParaRPr lang="en-US" sz="4200" dirty="0"/>
          </a:p>
        </p:txBody>
      </p:sp>
      <p:sp>
        <p:nvSpPr>
          <p:cNvPr id="4" name="Content Placeholder 2"/>
          <p:cNvSpPr txBox="1">
            <a:spLocks/>
          </p:cNvSpPr>
          <p:nvPr/>
        </p:nvSpPr>
        <p:spPr>
          <a:xfrm>
            <a:off x="609600" y="1752601"/>
            <a:ext cx="3810000" cy="449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685800" y="2133600"/>
            <a:ext cx="4495800" cy="3139321"/>
          </a:xfrm>
          <a:prstGeom prst="rect">
            <a:avLst/>
          </a:prstGeom>
          <a:noFill/>
        </p:spPr>
        <p:txBody>
          <a:bodyPr wrap="square" rtlCol="0">
            <a:spAutoFit/>
          </a:bodyPr>
          <a:lstStyle/>
          <a:p>
            <a:pPr algn="ctr"/>
            <a:endParaRPr lang="en-US" dirty="0" smtClean="0"/>
          </a:p>
          <a:p>
            <a:r>
              <a:rPr lang="en-US" b="1" dirty="0" smtClean="0"/>
              <a:t>Two Blind Mice</a:t>
            </a:r>
          </a:p>
          <a:p>
            <a:endParaRPr lang="en-US" b="1" dirty="0" smtClean="0"/>
          </a:p>
          <a:p>
            <a:r>
              <a:rPr lang="en-US" dirty="0" smtClean="0"/>
              <a:t>Two Blind Mice</a:t>
            </a:r>
          </a:p>
          <a:p>
            <a:r>
              <a:rPr lang="en-US" dirty="0" smtClean="0"/>
              <a:t>See how they run!</a:t>
            </a:r>
          </a:p>
          <a:p>
            <a:r>
              <a:rPr lang="en-US" dirty="0" smtClean="0"/>
              <a:t>They each ran out of the lab with an oath,</a:t>
            </a:r>
          </a:p>
          <a:p>
            <a:r>
              <a:rPr lang="en-US" dirty="0" smtClean="0"/>
              <a:t>For the scientist’s wife had injected them both.</a:t>
            </a:r>
          </a:p>
          <a:p>
            <a:r>
              <a:rPr lang="en-US" dirty="0" smtClean="0"/>
              <a:t>Did you ever see such a neat little growth</a:t>
            </a:r>
          </a:p>
          <a:p>
            <a:r>
              <a:rPr lang="en-US" dirty="0" smtClean="0"/>
              <a:t>On two blind mice?</a:t>
            </a:r>
          </a:p>
          <a:p>
            <a:endParaRPr lang="en-US" dirty="0"/>
          </a:p>
        </p:txBody>
      </p:sp>
      <p:sp>
        <p:nvSpPr>
          <p:cNvPr id="6" name="TextBox 5"/>
          <p:cNvSpPr txBox="1"/>
          <p:nvPr/>
        </p:nvSpPr>
        <p:spPr>
          <a:xfrm>
            <a:off x="5257800" y="2667000"/>
            <a:ext cx="3581400" cy="2031325"/>
          </a:xfrm>
          <a:prstGeom prst="rect">
            <a:avLst/>
          </a:prstGeom>
          <a:noFill/>
        </p:spPr>
        <p:txBody>
          <a:bodyPr wrap="square" rtlCol="0">
            <a:spAutoFit/>
          </a:bodyPr>
          <a:lstStyle/>
          <a:p>
            <a:r>
              <a:rPr lang="en-US" dirty="0" smtClean="0"/>
              <a:t>Jack and Jill</a:t>
            </a:r>
          </a:p>
          <a:p>
            <a:endParaRPr lang="en-US" dirty="0" smtClean="0"/>
          </a:p>
          <a:p>
            <a:r>
              <a:rPr lang="en-US" dirty="0" smtClean="0"/>
              <a:t>Jack and Jill</a:t>
            </a:r>
          </a:p>
          <a:p>
            <a:r>
              <a:rPr lang="en-US" dirty="0" smtClean="0"/>
              <a:t>Went up the hill</a:t>
            </a:r>
          </a:p>
          <a:p>
            <a:r>
              <a:rPr lang="en-US" dirty="0" smtClean="0"/>
              <a:t>     To fetch some heavy water</a:t>
            </a:r>
          </a:p>
          <a:p>
            <a:r>
              <a:rPr lang="en-US" dirty="0" smtClean="0"/>
              <a:t>They mixed it with some dairy milk</a:t>
            </a:r>
          </a:p>
          <a:p>
            <a:r>
              <a:rPr lang="en-US" dirty="0" smtClean="0"/>
              <a:t>    And killed my youngest daughter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a:p>
        </p:txBody>
      </p:sp>
      <p:pic>
        <p:nvPicPr>
          <p:cNvPr id="21508" name="Picture 4" descr="http://i650.photobucket.com/albums/uu224/lizzard_012/AnimalTesting5.jpg"/>
          <p:cNvPicPr>
            <a:picLocks noChangeAspect="1" noChangeArrowheads="1"/>
          </p:cNvPicPr>
          <p:nvPr/>
        </p:nvPicPr>
        <p:blipFill>
          <a:blip r:embed="rId2" cstate="print"/>
          <a:srcRect/>
          <a:stretch>
            <a:fillRect/>
          </a:stretch>
        </p:blipFill>
        <p:spPr bwMode="auto">
          <a:xfrm>
            <a:off x="2057400" y="304800"/>
            <a:ext cx="5610225" cy="609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dirty="0" smtClean="0"/>
              <a:t>Poetry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2087562"/>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Read the following and write down the “connections” you make to understand these poems:</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Rhymes for a Modern Nursery</a:t>
            </a:r>
            <a:br>
              <a:rPr kumimoji="0" lang="en-US" sz="4400" b="0" i="0" u="none" strike="noStrike" kern="1200" cap="none" spc="0" normalizeH="0" baseline="0" noProof="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419600" y="1600200"/>
            <a:ext cx="4038600" cy="449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r>
            <a:br>
              <a:rPr kumimoji="0" lang="en-US" sz="3200" b="0" i="0" u="none" strike="noStrike" kern="1200" cap="none" spc="0" normalizeH="0" baseline="0" noProof="0" smtClean="0">
                <a:ln>
                  <a:noFill/>
                </a:ln>
                <a:solidFill>
                  <a:schemeClr val="tx1"/>
                </a:solidFill>
                <a:effectLst/>
                <a:uLnTx/>
                <a:uFillTx/>
                <a:latin typeface="+mn-lt"/>
                <a:ea typeface="+mn-ea"/>
                <a:cs typeface="+mn-cs"/>
              </a:rPr>
            </a:br>
            <a:endParaRPr kumimoji="0" lang="en-US" sz="4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609600" y="1752601"/>
            <a:ext cx="3810000" cy="449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685800" y="2133600"/>
            <a:ext cx="4495800" cy="3139321"/>
          </a:xfrm>
          <a:prstGeom prst="rect">
            <a:avLst/>
          </a:prstGeom>
          <a:noFill/>
        </p:spPr>
        <p:txBody>
          <a:bodyPr wrap="square" rtlCol="0">
            <a:spAutoFit/>
          </a:bodyPr>
          <a:lstStyle/>
          <a:p>
            <a:pPr algn="ctr"/>
            <a:endParaRPr lang="en-US" dirty="0" smtClean="0"/>
          </a:p>
          <a:p>
            <a:r>
              <a:rPr lang="en-US" b="1" dirty="0" smtClean="0"/>
              <a:t>Two Blind Mice</a:t>
            </a:r>
          </a:p>
          <a:p>
            <a:endParaRPr lang="en-US" b="1" dirty="0" smtClean="0"/>
          </a:p>
          <a:p>
            <a:r>
              <a:rPr lang="en-US" dirty="0" smtClean="0"/>
              <a:t>Two Blind Mice</a:t>
            </a:r>
          </a:p>
          <a:p>
            <a:r>
              <a:rPr lang="en-US" dirty="0" smtClean="0"/>
              <a:t>See how they run!</a:t>
            </a:r>
          </a:p>
          <a:p>
            <a:r>
              <a:rPr lang="en-US" dirty="0" smtClean="0"/>
              <a:t>They each ran out of the lab with an oath,</a:t>
            </a:r>
          </a:p>
          <a:p>
            <a:r>
              <a:rPr lang="en-US" dirty="0" smtClean="0"/>
              <a:t>For the scientist’s wife had injected them both.</a:t>
            </a:r>
          </a:p>
          <a:p>
            <a:r>
              <a:rPr lang="en-US" dirty="0" smtClean="0"/>
              <a:t>Did you ever see such a neat little growth</a:t>
            </a:r>
          </a:p>
          <a:p>
            <a:r>
              <a:rPr lang="en-US" dirty="0" smtClean="0"/>
              <a:t>On two blind mice?</a:t>
            </a:r>
          </a:p>
          <a:p>
            <a:endParaRPr lang="en-US" dirty="0"/>
          </a:p>
        </p:txBody>
      </p:sp>
      <p:sp>
        <p:nvSpPr>
          <p:cNvPr id="8" name="TextBox 7"/>
          <p:cNvSpPr txBox="1"/>
          <p:nvPr/>
        </p:nvSpPr>
        <p:spPr>
          <a:xfrm>
            <a:off x="5257800" y="2667000"/>
            <a:ext cx="3581400" cy="2031325"/>
          </a:xfrm>
          <a:prstGeom prst="rect">
            <a:avLst/>
          </a:prstGeom>
          <a:noFill/>
        </p:spPr>
        <p:txBody>
          <a:bodyPr wrap="square" rtlCol="0">
            <a:spAutoFit/>
          </a:bodyPr>
          <a:lstStyle/>
          <a:p>
            <a:r>
              <a:rPr lang="en-US" dirty="0" smtClean="0"/>
              <a:t>Jack and Jill</a:t>
            </a:r>
          </a:p>
          <a:p>
            <a:endParaRPr lang="en-US" dirty="0" smtClean="0"/>
          </a:p>
          <a:p>
            <a:r>
              <a:rPr lang="en-US" dirty="0" smtClean="0"/>
              <a:t>Jack and Jill</a:t>
            </a:r>
          </a:p>
          <a:p>
            <a:r>
              <a:rPr lang="en-US" dirty="0" smtClean="0"/>
              <a:t>Went up the hill</a:t>
            </a:r>
          </a:p>
          <a:p>
            <a:r>
              <a:rPr lang="en-US" dirty="0" smtClean="0"/>
              <a:t>     To fetch some heavy water</a:t>
            </a:r>
          </a:p>
          <a:p>
            <a:r>
              <a:rPr lang="en-US" dirty="0" smtClean="0"/>
              <a:t>They mixed it with some dairy milk</a:t>
            </a:r>
          </a:p>
          <a:p>
            <a:r>
              <a:rPr lang="en-US" dirty="0" smtClean="0"/>
              <a:t>    And killed my youngest daughter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hatisradiation.net/wp-content/uploads/2011/10/chernobyl-nuclear-disaster.jpg"/>
          <p:cNvPicPr>
            <a:picLocks noChangeAspect="1" noChangeArrowheads="1"/>
          </p:cNvPicPr>
          <p:nvPr/>
        </p:nvPicPr>
        <p:blipFill>
          <a:blip r:embed="rId2" cstate="print"/>
          <a:srcRect/>
          <a:stretch>
            <a:fillRect/>
          </a:stretch>
        </p:blipFill>
        <p:spPr bwMode="auto">
          <a:xfrm>
            <a:off x="2514600" y="533400"/>
            <a:ext cx="4171950" cy="563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2087562"/>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Read the following and write down the “connections” you make to understand these poems:</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Rhymes for a Modern Nursery</a:t>
            </a:r>
            <a:br>
              <a:rPr kumimoji="0" lang="en-US" sz="4400" b="0" i="0" u="none" strike="noStrike" kern="1200" cap="none" spc="0" normalizeH="0" baseline="0" noProof="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419600" y="1600200"/>
            <a:ext cx="4038600" cy="449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r>
            <a:br>
              <a:rPr kumimoji="0" lang="en-US" sz="3200" b="0" i="0" u="none" strike="noStrike" kern="1200" cap="none" spc="0" normalizeH="0" baseline="0" noProof="0" smtClean="0">
                <a:ln>
                  <a:noFill/>
                </a:ln>
                <a:solidFill>
                  <a:schemeClr val="tx1"/>
                </a:solidFill>
                <a:effectLst/>
                <a:uLnTx/>
                <a:uFillTx/>
                <a:latin typeface="+mn-lt"/>
                <a:ea typeface="+mn-ea"/>
                <a:cs typeface="+mn-cs"/>
              </a:rPr>
            </a:br>
            <a:endParaRPr kumimoji="0" lang="en-US" sz="4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609600" y="1752601"/>
            <a:ext cx="3810000" cy="449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685800" y="2133600"/>
            <a:ext cx="4495800" cy="3139321"/>
          </a:xfrm>
          <a:prstGeom prst="rect">
            <a:avLst/>
          </a:prstGeom>
          <a:noFill/>
        </p:spPr>
        <p:txBody>
          <a:bodyPr wrap="square" rtlCol="0">
            <a:spAutoFit/>
          </a:bodyPr>
          <a:lstStyle/>
          <a:p>
            <a:pPr algn="ctr"/>
            <a:endParaRPr lang="en-US" dirty="0" smtClean="0"/>
          </a:p>
          <a:p>
            <a:r>
              <a:rPr lang="en-US" b="1" dirty="0" smtClean="0"/>
              <a:t>Two Blind Mice</a:t>
            </a:r>
          </a:p>
          <a:p>
            <a:endParaRPr lang="en-US" b="1" dirty="0" smtClean="0"/>
          </a:p>
          <a:p>
            <a:r>
              <a:rPr lang="en-US" dirty="0" smtClean="0"/>
              <a:t>Two Blind Mice</a:t>
            </a:r>
          </a:p>
          <a:p>
            <a:r>
              <a:rPr lang="en-US" dirty="0" smtClean="0"/>
              <a:t>See how they run!</a:t>
            </a:r>
          </a:p>
          <a:p>
            <a:r>
              <a:rPr lang="en-US" dirty="0" smtClean="0"/>
              <a:t>They each ran out of the lab with an oath,</a:t>
            </a:r>
          </a:p>
          <a:p>
            <a:r>
              <a:rPr lang="en-US" dirty="0" smtClean="0"/>
              <a:t>For the scientist’s wife had injected them both.</a:t>
            </a:r>
          </a:p>
          <a:p>
            <a:r>
              <a:rPr lang="en-US" dirty="0" smtClean="0"/>
              <a:t>Did you ever see such a neat little growth</a:t>
            </a:r>
          </a:p>
          <a:p>
            <a:r>
              <a:rPr lang="en-US" dirty="0" smtClean="0"/>
              <a:t>On two blind mice?</a:t>
            </a:r>
          </a:p>
          <a:p>
            <a:endParaRPr lang="en-US" dirty="0"/>
          </a:p>
        </p:txBody>
      </p:sp>
      <p:sp>
        <p:nvSpPr>
          <p:cNvPr id="8" name="TextBox 7"/>
          <p:cNvSpPr txBox="1"/>
          <p:nvPr/>
        </p:nvSpPr>
        <p:spPr>
          <a:xfrm>
            <a:off x="5257800" y="2667000"/>
            <a:ext cx="3581400" cy="2031325"/>
          </a:xfrm>
          <a:prstGeom prst="rect">
            <a:avLst/>
          </a:prstGeom>
          <a:noFill/>
        </p:spPr>
        <p:txBody>
          <a:bodyPr wrap="square" rtlCol="0">
            <a:spAutoFit/>
          </a:bodyPr>
          <a:lstStyle/>
          <a:p>
            <a:r>
              <a:rPr lang="en-US" dirty="0" smtClean="0"/>
              <a:t>Jack and Jill</a:t>
            </a:r>
          </a:p>
          <a:p>
            <a:endParaRPr lang="en-US" dirty="0" smtClean="0"/>
          </a:p>
          <a:p>
            <a:r>
              <a:rPr lang="en-US" dirty="0" smtClean="0"/>
              <a:t>Jack and Jill</a:t>
            </a:r>
          </a:p>
          <a:p>
            <a:r>
              <a:rPr lang="en-US" dirty="0" smtClean="0"/>
              <a:t>Went up the hill</a:t>
            </a:r>
          </a:p>
          <a:p>
            <a:r>
              <a:rPr lang="en-US" dirty="0" smtClean="0"/>
              <a:t>     To fetch some heavy water</a:t>
            </a:r>
          </a:p>
          <a:p>
            <a:r>
              <a:rPr lang="en-US" dirty="0" smtClean="0"/>
              <a:t>They mixed it with some dairy milk</a:t>
            </a:r>
          </a:p>
          <a:p>
            <a:r>
              <a:rPr lang="en-US" dirty="0" smtClean="0"/>
              <a:t>    And killed my youngest daughter</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choices as form.</a:t>
            </a:r>
            <a:endParaRPr lang="en-US" dirty="0"/>
          </a:p>
        </p:txBody>
      </p:sp>
      <p:pic>
        <p:nvPicPr>
          <p:cNvPr id="4" name="Content Placeholder 3" descr="lake.jpg"/>
          <p:cNvPicPr>
            <a:picLocks noGrp="1" noChangeAspect="1"/>
          </p:cNvPicPr>
          <p:nvPr>
            <p:ph idx="1"/>
          </p:nvPr>
        </p:nvPicPr>
        <p:blipFill>
          <a:blip r:embed="rId2" cstate="print"/>
          <a:stretch>
            <a:fillRect/>
          </a:stretch>
        </p:blipFill>
        <p:spPr>
          <a:xfrm>
            <a:off x="2313432" y="1842357"/>
            <a:ext cx="4517136" cy="4041648"/>
          </a:xfrm>
        </p:spPr>
      </p:pic>
      <p:sp>
        <p:nvSpPr>
          <p:cNvPr id="5" name="TextBox 4"/>
          <p:cNvSpPr txBox="1"/>
          <p:nvPr/>
        </p:nvSpPr>
        <p:spPr>
          <a:xfrm>
            <a:off x="381000" y="2057400"/>
            <a:ext cx="1219200" cy="2862323"/>
          </a:xfrm>
          <a:prstGeom prst="rect">
            <a:avLst/>
          </a:prstGeom>
          <a:noFill/>
        </p:spPr>
        <p:txBody>
          <a:bodyPr wrap="square" rtlCol="0">
            <a:spAutoFit/>
          </a:bodyPr>
          <a:lstStyle/>
          <a:p>
            <a:r>
              <a:rPr lang="en-US" dirty="0" smtClean="0">
                <a:solidFill>
                  <a:srgbClr val="FFFF00"/>
                </a:solidFill>
              </a:rPr>
              <a:t>What has happened in this poem?  Write a paragraph to explain what you think has happened.</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one key word that unlocks this poem?</a:t>
            </a:r>
            <a:endParaRPr lang="en-US" dirty="0"/>
          </a:p>
        </p:txBody>
      </p:sp>
      <p:pic>
        <p:nvPicPr>
          <p:cNvPr id="4" name="Content Placeholder 3" descr="lake.jpg"/>
          <p:cNvPicPr>
            <a:picLocks noGrp="1" noChangeAspect="1"/>
          </p:cNvPicPr>
          <p:nvPr>
            <p:ph idx="1"/>
          </p:nvPr>
        </p:nvPicPr>
        <p:blipFill>
          <a:blip r:embed="rId2" cstate="print"/>
          <a:stretch>
            <a:fillRect/>
          </a:stretch>
        </p:blipFill>
        <p:spPr>
          <a:xfrm>
            <a:off x="2313432" y="1842357"/>
            <a:ext cx="4517136" cy="4041648"/>
          </a:xfrm>
        </p:spPr>
      </p:pic>
      <p:sp>
        <p:nvSpPr>
          <p:cNvPr id="5" name="Oval 4"/>
          <p:cNvSpPr/>
          <p:nvPr/>
        </p:nvSpPr>
        <p:spPr>
          <a:xfrm>
            <a:off x="3733800" y="3810000"/>
            <a:ext cx="914400" cy="457200"/>
          </a:xfrm>
          <a:prstGeom prst="ellipse">
            <a:avLst/>
          </a:prstGeom>
          <a:noFill/>
          <a:ln w="38100">
            <a:solidFill>
              <a:srgbClr val="FF0000"/>
            </a:solidFill>
          </a:ln>
          <a:effectLst>
            <a:outerShdw blurRad="40000" dist="23000" dir="1080000" rotWithShape="0">
              <a:srgbClr val="FF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lumMod val="65000"/>
                  </a:schemeClr>
                </a:solidFill>
              </a:ln>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choices are precise!</a:t>
            </a:r>
            <a:endParaRPr lang="en-US" dirty="0"/>
          </a:p>
        </p:txBody>
      </p:sp>
      <p:sp>
        <p:nvSpPr>
          <p:cNvPr id="3" name="Content Placeholder 2"/>
          <p:cNvSpPr>
            <a:spLocks noGrp="1"/>
          </p:cNvSpPr>
          <p:nvPr>
            <p:ph idx="1"/>
          </p:nvPr>
        </p:nvSpPr>
        <p:spPr/>
        <p:txBody>
          <a:bodyPr>
            <a:normAutofit/>
          </a:bodyPr>
          <a:lstStyle/>
          <a:p>
            <a:pPr>
              <a:buNone/>
            </a:pPr>
            <a:r>
              <a:rPr lang="en-US" b="1" dirty="0" err="1" smtClean="0"/>
              <a:t>la⋅dy</a:t>
            </a:r>
            <a:r>
              <a:rPr lang="en-US" b="1" dirty="0" smtClean="0"/>
              <a:t>   [</a:t>
            </a:r>
            <a:r>
              <a:rPr lang="en-US" b="1" dirty="0" err="1" smtClean="0"/>
              <a:t>ley-dee</a:t>
            </a:r>
            <a:r>
              <a:rPr lang="en-US" b="1" dirty="0" smtClean="0"/>
              <a:t>] noun, plural -dies,    adjective–noun</a:t>
            </a:r>
          </a:p>
          <a:p>
            <a:pPr>
              <a:buNone/>
            </a:pPr>
            <a:r>
              <a:rPr lang="en-US" b="1" dirty="0" smtClean="0"/>
              <a:t>1.a woman who is refined, polite, and well-spoken: </a:t>
            </a:r>
            <a:r>
              <a:rPr lang="en-US" sz="2400" b="1" i="1" dirty="0" smtClean="0"/>
              <a:t>She may be poor and have little education, but she's a real lady</a:t>
            </a:r>
          </a:p>
          <a:p>
            <a:pPr>
              <a:buNone/>
            </a:pPr>
            <a:r>
              <a:rPr lang="en-US" b="1" i="1" dirty="0" smtClean="0"/>
              <a:t>2.a woman of high social position or economic class: </a:t>
            </a:r>
            <a:r>
              <a:rPr lang="en-US" sz="2400" b="1" i="1" dirty="0" smtClean="0"/>
              <a:t>She was born a lady and found it hard to adjust to her reduced circumstances.</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
            </a:r>
            <a:r>
              <a:rPr lang="en-US" dirty="0" err="1" smtClean="0"/>
              <a:t>e.e</a:t>
            </a:r>
            <a:r>
              <a:rPr lang="en-US" dirty="0" smtClean="0"/>
              <a:t>. </a:t>
            </a:r>
            <a:r>
              <a:rPr lang="en-US" dirty="0" err="1" smtClean="0"/>
              <a:t>cummings</a:t>
            </a:r>
            <a:r>
              <a:rPr lang="en-US" dirty="0" smtClean="0"/>
              <a:t> classic:</a:t>
            </a:r>
            <a:endParaRPr lang="en-US" dirty="0"/>
          </a:p>
        </p:txBody>
      </p:sp>
      <p:sp>
        <p:nvSpPr>
          <p:cNvPr id="3" name="Content Placeholder 2"/>
          <p:cNvSpPr>
            <a:spLocks noGrp="1"/>
          </p:cNvSpPr>
          <p:nvPr>
            <p:ph idx="1"/>
          </p:nvPr>
        </p:nvSpPr>
        <p:spPr/>
        <p:txBody>
          <a:bodyPr/>
          <a:lstStyle/>
          <a:p>
            <a:endParaRPr lang="en-US"/>
          </a:p>
        </p:txBody>
      </p:sp>
      <p:pic>
        <p:nvPicPr>
          <p:cNvPr id="2051" name="Picture 3" descr="C:\Users\rsbennett\Desktop\6c48c5b7fc3dfb5342b132d408ed5c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463371" cy="464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76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Dictionary.com is your friend!</a:t>
            </a:r>
            <a:endParaRPr lang="en-US" dirty="0"/>
          </a:p>
        </p:txBody>
      </p:sp>
      <p:sp>
        <p:nvSpPr>
          <p:cNvPr id="3" name="Content Placeholder 2"/>
          <p:cNvSpPr>
            <a:spLocks noGrp="1"/>
          </p:cNvSpPr>
          <p:nvPr>
            <p:ph idx="1"/>
          </p:nvPr>
        </p:nvSpPr>
        <p:spPr/>
        <p:txBody>
          <a:bodyPr>
            <a:normAutofit/>
          </a:bodyPr>
          <a:lstStyle/>
          <a:p>
            <a:r>
              <a:rPr lang="en-US" b="1" dirty="0" err="1" smtClean="0"/>
              <a:t>de·funct</a:t>
            </a:r>
            <a:endParaRPr lang="en-US" b="1" dirty="0" smtClean="0"/>
          </a:p>
          <a:p>
            <a:pPr>
              <a:buNone/>
            </a:pPr>
            <a:endParaRPr lang="en-US" dirty="0" smtClean="0"/>
          </a:p>
          <a:p>
            <a:r>
              <a:rPr lang="en-US" dirty="0" smtClean="0"/>
              <a:t>–adjective 1. no longer in effect or use; not operating or functioning: a defunct law; a defunct organization. </a:t>
            </a:r>
          </a:p>
          <a:p>
            <a:r>
              <a:rPr lang="en-US" dirty="0" smtClean="0"/>
              <a:t>2. no longer in existence; dead; extinct: a defunct person; a defunct tribe of  Native Americans.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rsbennett\Desktop\6c48c5b7fc3dfb5342b132d408ed5c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62369"/>
            <a:ext cx="7938451" cy="43524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solidFill>
                  <a:srgbClr val="FFC000"/>
                </a:solidFill>
              </a:rPr>
              <a:t>Would this poem hold greater meaning if you knew who </a:t>
            </a:r>
            <a:r>
              <a:rPr lang="en-US" sz="3600" dirty="0" smtClean="0">
                <a:solidFill>
                  <a:srgbClr val="FFC000"/>
                </a:solidFill>
                <a:hlinkClick r:id="rId3"/>
              </a:rPr>
              <a:t>Buffalo Bill </a:t>
            </a:r>
            <a:r>
              <a:rPr lang="en-US" sz="3600" dirty="0" smtClean="0">
                <a:solidFill>
                  <a:srgbClr val="FFC000"/>
                </a:solidFill>
              </a:rPr>
              <a:t>was?</a:t>
            </a:r>
            <a:endParaRPr lang="en-US" sz="3600" dirty="0">
              <a:solidFill>
                <a:srgbClr val="FFC000"/>
              </a:solidFill>
            </a:endParaRPr>
          </a:p>
        </p:txBody>
      </p:sp>
      <p:cxnSp>
        <p:nvCxnSpPr>
          <p:cNvPr id="6" name="Elbow Connector 5"/>
          <p:cNvCxnSpPr/>
          <p:nvPr/>
        </p:nvCxnSpPr>
        <p:spPr>
          <a:xfrm>
            <a:off x="2194560" y="2438400"/>
            <a:ext cx="624840" cy="285750"/>
          </a:xfrm>
          <a:prstGeom prst="bent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a:off x="2819400" y="2724150"/>
            <a:ext cx="2514600" cy="294025"/>
          </a:xfrm>
          <a:prstGeom prst="bent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a:off x="5334000" y="3018175"/>
            <a:ext cx="990600" cy="228600"/>
          </a:xfrm>
          <a:prstGeom prst="bentConnector3">
            <a:avLst>
              <a:gd name="adj1" fmla="val 1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24400" y="1981200"/>
            <a:ext cx="2819400" cy="923330"/>
          </a:xfrm>
          <a:prstGeom prst="rect">
            <a:avLst/>
          </a:prstGeom>
          <a:noFill/>
          <a:ln>
            <a:noFill/>
          </a:ln>
        </p:spPr>
        <p:txBody>
          <a:bodyPr wrap="square" rtlCol="0">
            <a:spAutoFit/>
          </a:bodyPr>
          <a:lstStyle/>
          <a:p>
            <a:r>
              <a:rPr lang="en-US" b="1" dirty="0" smtClean="0">
                <a:solidFill>
                  <a:srgbClr val="FF0000"/>
                </a:solidFill>
              </a:rPr>
              <a:t>Why does the text appear to </a:t>
            </a:r>
            <a:r>
              <a:rPr lang="en-US" b="1" smtClean="0">
                <a:solidFill>
                  <a:srgbClr val="FF0000"/>
                </a:solidFill>
              </a:rPr>
              <a:t>cascade (hint) </a:t>
            </a:r>
            <a:r>
              <a:rPr lang="en-US" b="1" dirty="0" smtClean="0">
                <a:solidFill>
                  <a:srgbClr val="FF0000"/>
                </a:solidFill>
              </a:rPr>
              <a:t>down the page?</a:t>
            </a:r>
            <a:endParaRPr lang="en-US" b="1" dirty="0">
              <a:solidFill>
                <a:srgbClr val="FF0000"/>
              </a:solidFill>
            </a:endParaRPr>
          </a:p>
        </p:txBody>
      </p:sp>
      <p:cxnSp>
        <p:nvCxnSpPr>
          <p:cNvPr id="28" name="Elbow Connector 27"/>
          <p:cNvCxnSpPr/>
          <p:nvPr/>
        </p:nvCxnSpPr>
        <p:spPr>
          <a:xfrm>
            <a:off x="3048000" y="3329940"/>
            <a:ext cx="3489960" cy="304800"/>
          </a:xfrm>
          <a:prstGeom prst="bentConnector3">
            <a:avLst>
              <a:gd name="adj1" fmla="val 50000"/>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5365432"/>
            <a:ext cx="2057400" cy="1477328"/>
          </a:xfrm>
          <a:prstGeom prst="rect">
            <a:avLst/>
          </a:prstGeom>
          <a:solidFill>
            <a:schemeClr val="tx1"/>
          </a:solidFill>
        </p:spPr>
        <p:txBody>
          <a:bodyPr wrap="square" rtlCol="0">
            <a:spAutoFit/>
          </a:bodyPr>
          <a:lstStyle/>
          <a:p>
            <a:r>
              <a:rPr lang="en-US" b="1" dirty="0" smtClean="0">
                <a:solidFill>
                  <a:srgbClr val="7030A0"/>
                </a:solidFill>
              </a:rPr>
              <a:t>What literary tool is used with this selection of words?  What does this effect emphasize?</a:t>
            </a:r>
            <a:endParaRPr lang="en-US" b="1" dirty="0">
              <a:solidFill>
                <a:srgbClr val="7030A0"/>
              </a:solidFill>
            </a:endParaRPr>
          </a:p>
        </p:txBody>
      </p:sp>
      <p:sp>
        <p:nvSpPr>
          <p:cNvPr id="31" name="Oval 30"/>
          <p:cNvSpPr/>
          <p:nvPr/>
        </p:nvSpPr>
        <p:spPr>
          <a:xfrm>
            <a:off x="883920" y="2324100"/>
            <a:ext cx="1219200" cy="533400"/>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1440" y="845403"/>
            <a:ext cx="1219200" cy="1200329"/>
          </a:xfrm>
          <a:prstGeom prst="rect">
            <a:avLst/>
          </a:prstGeom>
          <a:solidFill>
            <a:schemeClr val="tx1"/>
          </a:solidFill>
        </p:spPr>
        <p:txBody>
          <a:bodyPr wrap="square" rtlCol="0">
            <a:spAutoFit/>
          </a:bodyPr>
          <a:lstStyle/>
          <a:p>
            <a:r>
              <a:rPr lang="en-US" b="1" dirty="0" smtClean="0">
                <a:solidFill>
                  <a:srgbClr val="006600"/>
                </a:solidFill>
              </a:rPr>
              <a:t>Why choose a word like “defunct”?</a:t>
            </a:r>
            <a:endParaRPr lang="en-US" b="1" dirty="0">
              <a:solidFill>
                <a:srgbClr val="006600"/>
              </a:solidFill>
            </a:endParaRPr>
          </a:p>
        </p:txBody>
      </p:sp>
      <p:cxnSp>
        <p:nvCxnSpPr>
          <p:cNvPr id="13" name="Straight Connector 12"/>
          <p:cNvCxnSpPr/>
          <p:nvPr/>
        </p:nvCxnSpPr>
        <p:spPr>
          <a:xfrm flipV="1">
            <a:off x="2362200" y="4000499"/>
            <a:ext cx="5029200" cy="381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5909716"/>
            <a:ext cx="3200400" cy="923330"/>
          </a:xfrm>
          <a:prstGeom prst="rect">
            <a:avLst/>
          </a:prstGeom>
          <a:solidFill>
            <a:schemeClr val="tx1"/>
          </a:solidFill>
        </p:spPr>
        <p:txBody>
          <a:bodyPr wrap="square" rtlCol="0">
            <a:spAutoFit/>
          </a:bodyPr>
          <a:lstStyle/>
          <a:p>
            <a:r>
              <a:rPr lang="en-US" b="1" dirty="0" smtClean="0">
                <a:solidFill>
                  <a:srgbClr val="0070C0"/>
                </a:solidFill>
              </a:rPr>
              <a:t>Why are these words crammed together?  How do you “break” a pigeon?</a:t>
            </a:r>
            <a:endParaRPr lang="en-US" b="1" dirty="0">
              <a:solidFill>
                <a:srgbClr val="0070C0"/>
              </a:solidFill>
            </a:endParaRPr>
          </a:p>
        </p:txBody>
      </p:sp>
      <p:cxnSp>
        <p:nvCxnSpPr>
          <p:cNvPr id="29" name="Elbow Connector 28"/>
          <p:cNvCxnSpPr/>
          <p:nvPr/>
        </p:nvCxnSpPr>
        <p:spPr>
          <a:xfrm>
            <a:off x="6054090" y="3246775"/>
            <a:ext cx="1261110" cy="387965"/>
          </a:xfrm>
          <a:prstGeom prst="bentConnector3">
            <a:avLst>
              <a:gd name="adj1" fmla="val 1978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a:off x="7315200" y="3634740"/>
            <a:ext cx="1059180" cy="228600"/>
          </a:xfrm>
          <a:prstGeom prst="bent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0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30" grpId="0" animBg="1"/>
      <p:bldP spid="31" grpId="0" animBg="1"/>
      <p:bldP spid="3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ul-valery-Journal-des-Plages[1].jpg"/>
          <p:cNvPicPr>
            <a:picLocks noGrp="1" noChangeAspect="1"/>
          </p:cNvPicPr>
          <p:nvPr>
            <p:ph idx="1"/>
          </p:nvPr>
        </p:nvPicPr>
        <p:blipFill>
          <a:blip r:embed="rId2" cstate="print"/>
          <a:stretch>
            <a:fillRect/>
          </a:stretch>
        </p:blipFill>
        <p:spPr>
          <a:xfrm>
            <a:off x="406773" y="1066800"/>
            <a:ext cx="8737227" cy="5257800"/>
          </a:xfrm>
        </p:spPr>
      </p:pic>
      <p:sp>
        <p:nvSpPr>
          <p:cNvPr id="5" name="TextBox 4"/>
          <p:cNvSpPr txBox="1"/>
          <p:nvPr/>
        </p:nvSpPr>
        <p:spPr>
          <a:xfrm>
            <a:off x="228600" y="1143000"/>
            <a:ext cx="4648200" cy="1754326"/>
          </a:xfrm>
          <a:prstGeom prst="rect">
            <a:avLst/>
          </a:prstGeom>
          <a:noFill/>
        </p:spPr>
        <p:txBody>
          <a:bodyPr wrap="square" rtlCol="0">
            <a:spAutoFit/>
          </a:bodyPr>
          <a:lstStyle/>
          <a:p>
            <a:r>
              <a:rPr lang="en-US" sz="3600" dirty="0" smtClean="0"/>
              <a:t>“I write half the poem.  The reader writes the other half”</a:t>
            </a:r>
            <a:endParaRPr lang="en-US" sz="3600" dirty="0"/>
          </a:p>
        </p:txBody>
      </p:sp>
    </p:spTree>
    <p:extLst>
      <p:ext uri="{BB962C8B-B14F-4D97-AF65-F5344CB8AC3E}">
        <p14:creationId xmlns:p14="http://schemas.microsoft.com/office/powerpoint/2010/main" val="116368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Margaret Atwood on poetry:</a:t>
            </a:r>
            <a:endParaRPr lang="en-US" dirty="0"/>
          </a:p>
        </p:txBody>
      </p:sp>
      <p:sp>
        <p:nvSpPr>
          <p:cNvPr id="3" name="Content Placeholder 2"/>
          <p:cNvSpPr>
            <a:spLocks noGrp="1"/>
          </p:cNvSpPr>
          <p:nvPr>
            <p:ph idx="1"/>
          </p:nvPr>
        </p:nvSpPr>
        <p:spPr>
          <a:xfrm>
            <a:off x="4724400" y="1600200"/>
            <a:ext cx="3962400" cy="5410199"/>
          </a:xfrm>
        </p:spPr>
        <p:txBody>
          <a:bodyPr>
            <a:normAutofit fontScale="62500" lnSpcReduction="20000"/>
          </a:bodyPr>
          <a:lstStyle/>
          <a:p>
            <a:r>
              <a:rPr lang="en-US" dirty="0" smtClean="0"/>
              <a:t>“For me it has a lot to do with the rediscovery of language or concentration on the word.  If you’re writing a novel, you’re concentrating on much larger units-not that you don’t pay attention to your sentences et cetera, but the potency of the individual word tends to be more spread out.  You’re really concentrating on starting something on page 30 that you finish on page 250.  The wavelengths are a lot longer, the pattern much larger.  </a:t>
            </a:r>
            <a:r>
              <a:rPr lang="en-US" dirty="0" smtClean="0">
                <a:solidFill>
                  <a:srgbClr val="FFFF00"/>
                </a:solidFill>
              </a:rPr>
              <a:t>Poetry is a very concentrated form, and therefore the explosiveness of each word becomes much greater.”</a:t>
            </a:r>
            <a:endParaRPr lang="en-US" dirty="0">
              <a:solidFill>
                <a:srgbClr val="FFFF00"/>
              </a:solidFill>
            </a:endParaRPr>
          </a:p>
        </p:txBody>
      </p:sp>
      <p:pic>
        <p:nvPicPr>
          <p:cNvPr id="1028" name="Picture 4" descr="http://famouspoetsandpoems.com/pictures/margaret_atwood.jpg"/>
          <p:cNvPicPr>
            <a:picLocks noChangeAspect="1" noChangeArrowheads="1"/>
          </p:cNvPicPr>
          <p:nvPr/>
        </p:nvPicPr>
        <p:blipFill>
          <a:blip r:embed="rId2" cstate="print"/>
          <a:srcRect/>
          <a:stretch>
            <a:fillRect/>
          </a:stretch>
        </p:blipFill>
        <p:spPr bwMode="auto">
          <a:xfrm>
            <a:off x="1143000" y="1447800"/>
            <a:ext cx="2971800" cy="3878725"/>
          </a:xfrm>
          <a:prstGeom prst="rect">
            <a:avLst/>
          </a:prstGeom>
          <a:noFill/>
        </p:spPr>
      </p:pic>
      <p:sp>
        <p:nvSpPr>
          <p:cNvPr id="6" name="TextBox 5"/>
          <p:cNvSpPr txBox="1"/>
          <p:nvPr/>
        </p:nvSpPr>
        <p:spPr>
          <a:xfrm>
            <a:off x="304800" y="5638800"/>
            <a:ext cx="3810000" cy="1200329"/>
          </a:xfrm>
          <a:prstGeom prst="rect">
            <a:avLst/>
          </a:prstGeom>
          <a:noFill/>
        </p:spPr>
        <p:txBody>
          <a:bodyPr wrap="square" rtlCol="0">
            <a:spAutoFit/>
          </a:bodyPr>
          <a:lstStyle/>
          <a:p>
            <a:r>
              <a:rPr lang="en-US" dirty="0" smtClean="0"/>
              <a:t>Margaret Atwood, Canadian author:</a:t>
            </a:r>
          </a:p>
          <a:p>
            <a:r>
              <a:rPr lang="en-US" i="1" dirty="0" smtClean="0"/>
              <a:t>The Handmaid’s Tale, </a:t>
            </a:r>
          </a:p>
          <a:p>
            <a:r>
              <a:rPr lang="en-US" i="1" dirty="0" smtClean="0"/>
              <a:t>The Blind Assassin,</a:t>
            </a:r>
          </a:p>
          <a:p>
            <a:r>
              <a:rPr lang="en-US" i="1" dirty="0" smtClean="0"/>
              <a:t>Oryx and Crake, </a:t>
            </a:r>
            <a:r>
              <a:rPr lang="en-US" dirty="0" smtClean="0"/>
              <a:t> among others.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Cummings’ own notes on another poem.</a:t>
            </a:r>
            <a:endParaRPr lang="en-CA" dirty="0"/>
          </a:p>
        </p:txBody>
      </p:sp>
      <p:sp>
        <p:nvSpPr>
          <p:cNvPr id="3" name="Content Placeholder 2"/>
          <p:cNvSpPr>
            <a:spLocks noGrp="1"/>
          </p:cNvSpPr>
          <p:nvPr>
            <p:ph idx="1"/>
          </p:nvPr>
        </p:nvSpPr>
        <p:spPr>
          <a:xfrm>
            <a:off x="457200" y="1600200"/>
            <a:ext cx="2209800" cy="4525963"/>
          </a:xfrm>
        </p:spPr>
        <p:txBody>
          <a:bodyPr>
            <a:normAutofit/>
          </a:bodyPr>
          <a:lstStyle/>
          <a:p>
            <a:r>
              <a:rPr lang="en-CA" sz="2000" dirty="0" smtClean="0"/>
              <a:t>These notes were sent to Cummings’  translator in Brazil, emphasising specific form features of the poem.</a:t>
            </a:r>
            <a:endParaRPr lang="en-CA" sz="2000" dirty="0"/>
          </a:p>
        </p:txBody>
      </p:sp>
      <p:pic>
        <p:nvPicPr>
          <p:cNvPr id="51202" name="Picture 2" descr="C:\Users\RBennett\Desktop\decamp1[1].jpg"/>
          <p:cNvPicPr>
            <a:picLocks noChangeAspect="1" noChangeArrowheads="1"/>
          </p:cNvPicPr>
          <p:nvPr/>
        </p:nvPicPr>
        <p:blipFill>
          <a:blip r:embed="rId2" cstate="print"/>
          <a:srcRect/>
          <a:stretch>
            <a:fillRect/>
          </a:stretch>
        </p:blipFill>
        <p:spPr bwMode="auto">
          <a:xfrm>
            <a:off x="2819400" y="1447800"/>
            <a:ext cx="3581400" cy="516152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More </a:t>
            </a:r>
            <a:r>
              <a:rPr lang="en-CA" dirty="0" err="1" smtClean="0"/>
              <a:t>cummings</a:t>
            </a:r>
            <a:r>
              <a:rPr lang="en-CA" dirty="0" smtClean="0"/>
              <a:t>!</a:t>
            </a:r>
            <a:endParaRPr lang="en-CA" dirty="0"/>
          </a:p>
        </p:txBody>
      </p:sp>
      <p:sp>
        <p:nvSpPr>
          <p:cNvPr id="3" name="Content Placeholder 2"/>
          <p:cNvSpPr>
            <a:spLocks noGrp="1"/>
          </p:cNvSpPr>
          <p:nvPr>
            <p:ph idx="1"/>
          </p:nvPr>
        </p:nvSpPr>
        <p:spPr/>
        <p:txBody>
          <a:bodyPr/>
          <a:lstStyle/>
          <a:p>
            <a:pPr marL="0" indent="0">
              <a:buNone/>
            </a:pPr>
            <a:endParaRPr lang="en-CA" dirty="0"/>
          </a:p>
        </p:txBody>
      </p:sp>
      <p:sp>
        <p:nvSpPr>
          <p:cNvPr id="4" name="Rectangle 3"/>
          <p:cNvSpPr/>
          <p:nvPr/>
        </p:nvSpPr>
        <p:spPr>
          <a:xfrm>
            <a:off x="2743200" y="2057400"/>
            <a:ext cx="3276600" cy="3693319"/>
          </a:xfrm>
          <a:prstGeom prst="rect">
            <a:avLst/>
          </a:prstGeom>
        </p:spPr>
        <p:txBody>
          <a:bodyPr wrap="square">
            <a:spAutoFit/>
          </a:bodyPr>
          <a:lstStyle/>
          <a:p>
            <a:r>
              <a:rPr lang="en-CA" b="1" dirty="0" err="1" smtClean="0">
                <a:latin typeface="Times New Roman" pitchFamily="18" charset="0"/>
                <a:cs typeface="Times New Roman" pitchFamily="18" charset="0"/>
              </a:rPr>
              <a:t>e.e</a:t>
            </a:r>
            <a:r>
              <a:rPr lang="en-CA" b="1" dirty="0" smtClean="0">
                <a:latin typeface="Times New Roman" pitchFamily="18" charset="0"/>
                <a:cs typeface="Times New Roman" pitchFamily="18" charset="0"/>
              </a:rPr>
              <a:t>. </a:t>
            </a:r>
            <a:r>
              <a:rPr lang="en-CA" b="1" dirty="0" err="1" smtClean="0">
                <a:latin typeface="Times New Roman" pitchFamily="18" charset="0"/>
                <a:cs typeface="Times New Roman" pitchFamily="18" charset="0"/>
              </a:rPr>
              <a:t>cummings</a:t>
            </a:r>
            <a:r>
              <a:rPr lang="en-CA" b="1" dirty="0" smtClean="0">
                <a:latin typeface="Times New Roman" pitchFamily="18" charset="0"/>
                <a:cs typeface="Times New Roman" pitchFamily="18" charset="0"/>
              </a:rPr>
              <a:t> - [l(a]</a:t>
            </a:r>
          </a:p>
          <a:p>
            <a:endParaRPr lang="en-CA" b="1" dirty="0" smtClean="0">
              <a:latin typeface="Times New Roman" pitchFamily="18" charset="0"/>
              <a:cs typeface="Times New Roman" pitchFamily="18" charset="0"/>
            </a:endParaRPr>
          </a:p>
          <a:p>
            <a:r>
              <a:rPr lang="en-CA" b="1" dirty="0" smtClean="0">
                <a:latin typeface="Times New Roman" pitchFamily="18" charset="0"/>
                <a:cs typeface="Times New Roman" pitchFamily="18" charset="0"/>
              </a:rPr>
              <a:t> </a:t>
            </a:r>
          </a:p>
          <a:p>
            <a:r>
              <a:rPr lang="en-CA" dirty="0" smtClean="0">
                <a:latin typeface="Times New Roman" pitchFamily="18" charset="0"/>
                <a:cs typeface="Times New Roman" pitchFamily="18" charset="0"/>
              </a:rPr>
              <a:t>l(a</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le</a:t>
            </a:r>
            <a:br>
              <a:rPr lang="en-CA" dirty="0" smtClean="0">
                <a:latin typeface="Times New Roman" pitchFamily="18" charset="0"/>
                <a:cs typeface="Times New Roman" pitchFamily="18" charset="0"/>
              </a:rPr>
            </a:br>
            <a:r>
              <a:rPr lang="en-CA" dirty="0" err="1" smtClean="0">
                <a:latin typeface="Times New Roman" pitchFamily="18" charset="0"/>
                <a:cs typeface="Times New Roman" pitchFamily="18" charset="0"/>
              </a:rPr>
              <a:t>af</a:t>
            </a:r>
            <a:r>
              <a:rPr lang="en-CA" dirty="0" smtClean="0">
                <a:latin typeface="Times New Roman" pitchFamily="18" charset="0"/>
                <a:cs typeface="Times New Roman" pitchFamily="18" charset="0"/>
              </a:rPr>
              <a:t/>
            </a:r>
            <a:br>
              <a:rPr lang="en-CA" dirty="0" smtClean="0">
                <a:latin typeface="Times New Roman" pitchFamily="18" charset="0"/>
                <a:cs typeface="Times New Roman" pitchFamily="18" charset="0"/>
              </a:rPr>
            </a:br>
            <a:r>
              <a:rPr lang="en-CA" dirty="0" err="1" smtClean="0">
                <a:latin typeface="Times New Roman" pitchFamily="18" charset="0"/>
                <a:cs typeface="Times New Roman" pitchFamily="18" charset="0"/>
              </a:rPr>
              <a:t>fa</a:t>
            </a:r>
            <a:r>
              <a:rPr lang="en-CA" dirty="0" smtClean="0">
                <a:latin typeface="Times New Roman" pitchFamily="18" charset="0"/>
                <a:cs typeface="Times New Roman" pitchFamily="18" charset="0"/>
              </a:rPr>
              <a:t/>
            </a:r>
            <a:br>
              <a:rPr lang="en-CA" dirty="0" smtClean="0">
                <a:latin typeface="Times New Roman" pitchFamily="18" charset="0"/>
                <a:cs typeface="Times New Roman" pitchFamily="18" charset="0"/>
              </a:rPr>
            </a:br>
            <a:r>
              <a:rPr lang="en-CA" dirty="0" err="1" smtClean="0">
                <a:latin typeface="Times New Roman" pitchFamily="18" charset="0"/>
                <a:cs typeface="Times New Roman" pitchFamily="18" charset="0"/>
              </a:rPr>
              <a:t>ll</a:t>
            </a:r>
            <a:r>
              <a:rPr lang="en-CA" dirty="0" smtClean="0">
                <a:latin typeface="Times New Roman" pitchFamily="18" charset="0"/>
                <a:cs typeface="Times New Roman" pitchFamily="18" charset="0"/>
              </a:rPr>
              <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s)</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one</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l</a:t>
            </a:r>
            <a:br>
              <a:rPr lang="en-CA" dirty="0" smtClean="0">
                <a:latin typeface="Times New Roman" pitchFamily="18" charset="0"/>
                <a:cs typeface="Times New Roman" pitchFamily="18" charset="0"/>
              </a:rPr>
            </a:br>
            <a:r>
              <a:rPr lang="en-CA" dirty="0" err="1" smtClean="0">
                <a:latin typeface="Times New Roman" pitchFamily="18" charset="0"/>
                <a:cs typeface="Times New Roman" pitchFamily="18" charset="0"/>
              </a:rPr>
              <a:t>iness</a:t>
            </a:r>
            <a:r>
              <a:rPr lang="en-CA" dirty="0" smtClean="0"/>
              <a:t/>
            </a:r>
            <a:br>
              <a:rPr lang="en-CA" dirty="0" smtClean="0"/>
            </a:br>
            <a:endParaRPr lang="en-CA" dirty="0"/>
          </a:p>
        </p:txBody>
      </p:sp>
      <p:sp>
        <p:nvSpPr>
          <p:cNvPr id="8" name="SMARTInkShape-3"/>
          <p:cNvSpPr/>
          <p:nvPr>
            <p:custDataLst>
              <p:tags r:id="rId1"/>
            </p:custDataLst>
          </p:nvPr>
        </p:nvSpPr>
        <p:spPr>
          <a:xfrm>
            <a:off x="5706070" y="2732487"/>
            <a:ext cx="580430" cy="2643186"/>
          </a:xfrm>
          <a:custGeom>
            <a:avLst/>
            <a:gdLst/>
            <a:ahLst/>
            <a:cxnLst/>
            <a:rect l="0" t="0" r="0" b="0"/>
            <a:pathLst>
              <a:path w="580430" h="2643186">
                <a:moveTo>
                  <a:pt x="160735" y="71435"/>
                </a:moveTo>
                <a:lnTo>
                  <a:pt x="160735" y="71435"/>
                </a:lnTo>
                <a:lnTo>
                  <a:pt x="160735" y="62614"/>
                </a:lnTo>
                <a:lnTo>
                  <a:pt x="160735" y="79120"/>
                </a:lnTo>
                <a:lnTo>
                  <a:pt x="161727" y="79535"/>
                </a:lnTo>
                <a:lnTo>
                  <a:pt x="168423" y="80255"/>
                </a:lnTo>
                <a:lnTo>
                  <a:pt x="177244" y="88043"/>
                </a:lnTo>
                <a:lnTo>
                  <a:pt x="182934" y="88924"/>
                </a:lnTo>
                <a:lnTo>
                  <a:pt x="225090" y="89293"/>
                </a:lnTo>
                <a:lnTo>
                  <a:pt x="231671" y="86648"/>
                </a:lnTo>
                <a:lnTo>
                  <a:pt x="237902" y="83157"/>
                </a:lnTo>
                <a:lnTo>
                  <a:pt x="247981" y="81192"/>
                </a:lnTo>
                <a:lnTo>
                  <a:pt x="279148" y="79445"/>
                </a:lnTo>
                <a:lnTo>
                  <a:pt x="296609" y="73311"/>
                </a:lnTo>
                <a:lnTo>
                  <a:pt x="313111" y="69345"/>
                </a:lnTo>
                <a:lnTo>
                  <a:pt x="331724" y="63856"/>
                </a:lnTo>
                <a:lnTo>
                  <a:pt x="375215" y="59912"/>
                </a:lnTo>
                <a:lnTo>
                  <a:pt x="392957" y="55453"/>
                </a:lnTo>
                <a:lnTo>
                  <a:pt x="410781" y="51486"/>
                </a:lnTo>
                <a:lnTo>
                  <a:pt x="450289" y="37783"/>
                </a:lnTo>
                <a:lnTo>
                  <a:pt x="470791" y="29253"/>
                </a:lnTo>
                <a:lnTo>
                  <a:pt x="487830" y="26119"/>
                </a:lnTo>
                <a:lnTo>
                  <a:pt x="499998" y="19783"/>
                </a:lnTo>
                <a:lnTo>
                  <a:pt x="502996" y="19141"/>
                </a:lnTo>
                <a:lnTo>
                  <a:pt x="525087" y="9328"/>
                </a:lnTo>
                <a:lnTo>
                  <a:pt x="531069" y="9046"/>
                </a:lnTo>
                <a:lnTo>
                  <a:pt x="532640" y="8014"/>
                </a:lnTo>
                <a:lnTo>
                  <a:pt x="533687" y="6334"/>
                </a:lnTo>
                <a:lnTo>
                  <a:pt x="535780" y="0"/>
                </a:lnTo>
                <a:lnTo>
                  <a:pt x="535782" y="7686"/>
                </a:lnTo>
                <a:lnTo>
                  <a:pt x="534789" y="8100"/>
                </a:lnTo>
                <a:lnTo>
                  <a:pt x="522220" y="8917"/>
                </a:lnTo>
                <a:lnTo>
                  <a:pt x="520788" y="9913"/>
                </a:lnTo>
                <a:lnTo>
                  <a:pt x="519833" y="11568"/>
                </a:lnTo>
                <a:lnTo>
                  <a:pt x="518300" y="16614"/>
                </a:lnTo>
                <a:lnTo>
                  <a:pt x="515444" y="17305"/>
                </a:lnTo>
                <a:lnTo>
                  <a:pt x="513293" y="17489"/>
                </a:lnTo>
                <a:lnTo>
                  <a:pt x="511860" y="18604"/>
                </a:lnTo>
                <a:lnTo>
                  <a:pt x="509370" y="25513"/>
                </a:lnTo>
                <a:lnTo>
                  <a:pt x="506514" y="26220"/>
                </a:lnTo>
                <a:lnTo>
                  <a:pt x="504364" y="26409"/>
                </a:lnTo>
                <a:lnTo>
                  <a:pt x="502930" y="27527"/>
                </a:lnTo>
                <a:lnTo>
                  <a:pt x="501337" y="31415"/>
                </a:lnTo>
                <a:lnTo>
                  <a:pt x="500440" y="39182"/>
                </a:lnTo>
                <a:lnTo>
                  <a:pt x="499322" y="41003"/>
                </a:lnTo>
                <a:lnTo>
                  <a:pt x="497585" y="42217"/>
                </a:lnTo>
                <a:lnTo>
                  <a:pt x="495434" y="43027"/>
                </a:lnTo>
                <a:lnTo>
                  <a:pt x="494000" y="44559"/>
                </a:lnTo>
                <a:lnTo>
                  <a:pt x="489053" y="54146"/>
                </a:lnTo>
                <a:lnTo>
                  <a:pt x="485248" y="59782"/>
                </a:lnTo>
                <a:lnTo>
                  <a:pt x="482114" y="68533"/>
                </a:lnTo>
                <a:lnTo>
                  <a:pt x="476334" y="78402"/>
                </a:lnTo>
                <a:lnTo>
                  <a:pt x="473188" y="92461"/>
                </a:lnTo>
                <a:lnTo>
                  <a:pt x="452318" y="131380"/>
                </a:lnTo>
                <a:lnTo>
                  <a:pt x="428621" y="171540"/>
                </a:lnTo>
                <a:lnTo>
                  <a:pt x="408120" y="212613"/>
                </a:lnTo>
                <a:lnTo>
                  <a:pt x="387781" y="244844"/>
                </a:lnTo>
                <a:lnTo>
                  <a:pt x="372565" y="274912"/>
                </a:lnTo>
                <a:lnTo>
                  <a:pt x="359098" y="296758"/>
                </a:lnTo>
                <a:lnTo>
                  <a:pt x="346178" y="319437"/>
                </a:lnTo>
                <a:lnTo>
                  <a:pt x="319424" y="359653"/>
                </a:lnTo>
                <a:lnTo>
                  <a:pt x="292638" y="403912"/>
                </a:lnTo>
                <a:lnTo>
                  <a:pt x="258782" y="445880"/>
                </a:lnTo>
                <a:lnTo>
                  <a:pt x="247968" y="459113"/>
                </a:lnTo>
                <a:lnTo>
                  <a:pt x="220423" y="502185"/>
                </a:lnTo>
                <a:lnTo>
                  <a:pt x="189569" y="544658"/>
                </a:lnTo>
                <a:lnTo>
                  <a:pt x="181488" y="555600"/>
                </a:lnTo>
                <a:lnTo>
                  <a:pt x="162776" y="573355"/>
                </a:lnTo>
                <a:lnTo>
                  <a:pt x="125031" y="616091"/>
                </a:lnTo>
                <a:lnTo>
                  <a:pt x="101204" y="638964"/>
                </a:lnTo>
                <a:lnTo>
                  <a:pt x="89297" y="644796"/>
                </a:lnTo>
                <a:lnTo>
                  <a:pt x="86321" y="647152"/>
                </a:lnTo>
                <a:lnTo>
                  <a:pt x="83013" y="652416"/>
                </a:lnTo>
                <a:lnTo>
                  <a:pt x="82131" y="655209"/>
                </a:lnTo>
                <a:lnTo>
                  <a:pt x="80551" y="657070"/>
                </a:lnTo>
                <a:lnTo>
                  <a:pt x="63872" y="668440"/>
                </a:lnTo>
                <a:lnTo>
                  <a:pt x="53982" y="669691"/>
                </a:lnTo>
                <a:lnTo>
                  <a:pt x="45925" y="669721"/>
                </a:lnTo>
                <a:lnTo>
                  <a:pt x="45500" y="670714"/>
                </a:lnTo>
                <a:lnTo>
                  <a:pt x="44761" y="677412"/>
                </a:lnTo>
                <a:lnTo>
                  <a:pt x="42052" y="678102"/>
                </a:lnTo>
                <a:lnTo>
                  <a:pt x="26789" y="678654"/>
                </a:lnTo>
                <a:lnTo>
                  <a:pt x="35687" y="678654"/>
                </a:lnTo>
                <a:lnTo>
                  <a:pt x="35718" y="692215"/>
                </a:lnTo>
                <a:lnTo>
                  <a:pt x="36711" y="693647"/>
                </a:lnTo>
                <a:lnTo>
                  <a:pt x="38365" y="694603"/>
                </a:lnTo>
                <a:lnTo>
                  <a:pt x="44281" y="696401"/>
                </a:lnTo>
                <a:lnTo>
                  <a:pt x="57045" y="696503"/>
                </a:lnTo>
                <a:lnTo>
                  <a:pt x="58866" y="697498"/>
                </a:lnTo>
                <a:lnTo>
                  <a:pt x="60080" y="699154"/>
                </a:lnTo>
                <a:lnTo>
                  <a:pt x="60889" y="701251"/>
                </a:lnTo>
                <a:lnTo>
                  <a:pt x="62421" y="702648"/>
                </a:lnTo>
                <a:lnTo>
                  <a:pt x="66769" y="704200"/>
                </a:lnTo>
                <a:lnTo>
                  <a:pt x="108902" y="705433"/>
                </a:lnTo>
                <a:lnTo>
                  <a:pt x="150192" y="705442"/>
                </a:lnTo>
                <a:lnTo>
                  <a:pt x="172910" y="704451"/>
                </a:lnTo>
                <a:lnTo>
                  <a:pt x="208384" y="697340"/>
                </a:lnTo>
                <a:lnTo>
                  <a:pt x="220276" y="696881"/>
                </a:lnTo>
                <a:lnTo>
                  <a:pt x="232177" y="691385"/>
                </a:lnTo>
                <a:lnTo>
                  <a:pt x="238128" y="687141"/>
                </a:lnTo>
                <a:lnTo>
                  <a:pt x="252679" y="682425"/>
                </a:lnTo>
                <a:lnTo>
                  <a:pt x="281533" y="674658"/>
                </a:lnTo>
                <a:lnTo>
                  <a:pt x="306341" y="662577"/>
                </a:lnTo>
                <a:lnTo>
                  <a:pt x="332995" y="644757"/>
                </a:lnTo>
                <a:lnTo>
                  <a:pt x="374491" y="625235"/>
                </a:lnTo>
                <a:lnTo>
                  <a:pt x="416687" y="604249"/>
                </a:lnTo>
                <a:lnTo>
                  <a:pt x="457276" y="580427"/>
                </a:lnTo>
                <a:lnTo>
                  <a:pt x="488651" y="565213"/>
                </a:lnTo>
                <a:lnTo>
                  <a:pt x="495983" y="562751"/>
                </a:lnTo>
                <a:lnTo>
                  <a:pt x="506681" y="556779"/>
                </a:lnTo>
                <a:lnTo>
                  <a:pt x="520986" y="553576"/>
                </a:lnTo>
                <a:lnTo>
                  <a:pt x="535211" y="546754"/>
                </a:lnTo>
                <a:lnTo>
                  <a:pt x="579578" y="544708"/>
                </a:lnTo>
                <a:lnTo>
                  <a:pt x="580429" y="544708"/>
                </a:lnTo>
                <a:lnTo>
                  <a:pt x="540374" y="584764"/>
                </a:lnTo>
                <a:lnTo>
                  <a:pt x="537823" y="589961"/>
                </a:lnTo>
                <a:lnTo>
                  <a:pt x="537142" y="592736"/>
                </a:lnTo>
                <a:lnTo>
                  <a:pt x="528893" y="607269"/>
                </a:lnTo>
                <a:lnTo>
                  <a:pt x="528212" y="610228"/>
                </a:lnTo>
                <a:lnTo>
                  <a:pt x="526767" y="612200"/>
                </a:lnTo>
                <a:lnTo>
                  <a:pt x="524811" y="613515"/>
                </a:lnTo>
                <a:lnTo>
                  <a:pt x="519992" y="615969"/>
                </a:lnTo>
                <a:lnTo>
                  <a:pt x="514543" y="620366"/>
                </a:lnTo>
                <a:lnTo>
                  <a:pt x="511459" y="625628"/>
                </a:lnTo>
                <a:lnTo>
                  <a:pt x="499994" y="657012"/>
                </a:lnTo>
                <a:lnTo>
                  <a:pt x="494200" y="667501"/>
                </a:lnTo>
                <a:lnTo>
                  <a:pt x="491049" y="681743"/>
                </a:lnTo>
                <a:lnTo>
                  <a:pt x="476974" y="709344"/>
                </a:lnTo>
                <a:lnTo>
                  <a:pt x="463777" y="750145"/>
                </a:lnTo>
                <a:lnTo>
                  <a:pt x="443475" y="791766"/>
                </a:lnTo>
                <a:lnTo>
                  <a:pt x="425646" y="835170"/>
                </a:lnTo>
                <a:lnTo>
                  <a:pt x="407789" y="879710"/>
                </a:lnTo>
                <a:lnTo>
                  <a:pt x="382241" y="924349"/>
                </a:lnTo>
                <a:lnTo>
                  <a:pt x="363635" y="962363"/>
                </a:lnTo>
                <a:lnTo>
                  <a:pt x="331989" y="1005956"/>
                </a:lnTo>
                <a:lnTo>
                  <a:pt x="292764" y="1046628"/>
                </a:lnTo>
                <a:lnTo>
                  <a:pt x="248120" y="1088684"/>
                </a:lnTo>
                <a:lnTo>
                  <a:pt x="221007" y="1105197"/>
                </a:lnTo>
                <a:lnTo>
                  <a:pt x="208469" y="1118348"/>
                </a:lnTo>
                <a:lnTo>
                  <a:pt x="185933" y="1128984"/>
                </a:lnTo>
                <a:lnTo>
                  <a:pt x="172915" y="1139200"/>
                </a:lnTo>
                <a:lnTo>
                  <a:pt x="141151" y="1150538"/>
                </a:lnTo>
                <a:lnTo>
                  <a:pt x="98231" y="1151922"/>
                </a:lnTo>
                <a:lnTo>
                  <a:pt x="56555" y="1151927"/>
                </a:lnTo>
                <a:lnTo>
                  <a:pt x="40431" y="1151927"/>
                </a:lnTo>
                <a:lnTo>
                  <a:pt x="35167" y="1149281"/>
                </a:lnTo>
                <a:lnTo>
                  <a:pt x="28444" y="1144238"/>
                </a:lnTo>
                <a:lnTo>
                  <a:pt x="19246" y="1143106"/>
                </a:lnTo>
                <a:lnTo>
                  <a:pt x="9333" y="1134438"/>
                </a:lnTo>
                <a:lnTo>
                  <a:pt x="0" y="1134068"/>
                </a:lnTo>
                <a:lnTo>
                  <a:pt x="0" y="1150577"/>
                </a:lnTo>
                <a:lnTo>
                  <a:pt x="993" y="1151027"/>
                </a:lnTo>
                <a:lnTo>
                  <a:pt x="4741" y="1151527"/>
                </a:lnTo>
                <a:lnTo>
                  <a:pt x="6137" y="1152653"/>
                </a:lnTo>
                <a:lnTo>
                  <a:pt x="9677" y="1160998"/>
                </a:lnTo>
                <a:lnTo>
                  <a:pt x="14994" y="1167734"/>
                </a:lnTo>
                <a:lnTo>
                  <a:pt x="16586" y="1173173"/>
                </a:lnTo>
                <a:lnTo>
                  <a:pt x="18003" y="1175021"/>
                </a:lnTo>
                <a:lnTo>
                  <a:pt x="35902" y="1185568"/>
                </a:lnTo>
                <a:lnTo>
                  <a:pt x="38817" y="1186260"/>
                </a:lnTo>
                <a:lnTo>
                  <a:pt x="47661" y="1191976"/>
                </a:lnTo>
                <a:lnTo>
                  <a:pt x="59539" y="1201804"/>
                </a:lnTo>
                <a:lnTo>
                  <a:pt x="71439" y="1207420"/>
                </a:lnTo>
                <a:lnTo>
                  <a:pt x="77392" y="1211317"/>
                </a:lnTo>
                <a:lnTo>
                  <a:pt x="86321" y="1214503"/>
                </a:lnTo>
                <a:lnTo>
                  <a:pt x="96243" y="1220298"/>
                </a:lnTo>
                <a:lnTo>
                  <a:pt x="140851" y="1223311"/>
                </a:lnTo>
                <a:lnTo>
                  <a:pt x="185057" y="1223363"/>
                </a:lnTo>
                <a:lnTo>
                  <a:pt x="209211" y="1222372"/>
                </a:lnTo>
                <a:lnTo>
                  <a:pt x="253858" y="1208543"/>
                </a:lnTo>
                <a:lnTo>
                  <a:pt x="294730" y="1203037"/>
                </a:lnTo>
                <a:lnTo>
                  <a:pt x="309908" y="1195844"/>
                </a:lnTo>
                <a:lnTo>
                  <a:pt x="328666" y="1184524"/>
                </a:lnTo>
                <a:lnTo>
                  <a:pt x="358510" y="1174485"/>
                </a:lnTo>
                <a:lnTo>
                  <a:pt x="381897" y="1156269"/>
                </a:lnTo>
                <a:lnTo>
                  <a:pt x="404723" y="1145370"/>
                </a:lnTo>
                <a:lnTo>
                  <a:pt x="448185" y="1113225"/>
                </a:lnTo>
                <a:lnTo>
                  <a:pt x="480048" y="1083630"/>
                </a:lnTo>
                <a:lnTo>
                  <a:pt x="488400" y="1080428"/>
                </a:lnTo>
                <a:lnTo>
                  <a:pt x="498331" y="1072923"/>
                </a:lnTo>
                <a:lnTo>
                  <a:pt x="508989" y="1071560"/>
                </a:lnTo>
                <a:lnTo>
                  <a:pt x="517890" y="1071560"/>
                </a:lnTo>
                <a:lnTo>
                  <a:pt x="509101" y="1071560"/>
                </a:lnTo>
                <a:lnTo>
                  <a:pt x="509003" y="1079249"/>
                </a:lnTo>
                <a:lnTo>
                  <a:pt x="508007" y="1079662"/>
                </a:lnTo>
                <a:lnTo>
                  <a:pt x="504255" y="1080122"/>
                </a:lnTo>
                <a:lnTo>
                  <a:pt x="502857" y="1081237"/>
                </a:lnTo>
                <a:lnTo>
                  <a:pt x="501305" y="1085121"/>
                </a:lnTo>
                <a:lnTo>
                  <a:pt x="500172" y="1096730"/>
                </a:lnTo>
                <a:lnTo>
                  <a:pt x="493948" y="1105158"/>
                </a:lnTo>
                <a:lnTo>
                  <a:pt x="491967" y="1113485"/>
                </a:lnTo>
                <a:lnTo>
                  <a:pt x="491504" y="1119297"/>
                </a:lnTo>
                <a:lnTo>
                  <a:pt x="488652" y="1125188"/>
                </a:lnTo>
                <a:lnTo>
                  <a:pt x="485070" y="1131113"/>
                </a:lnTo>
                <a:lnTo>
                  <a:pt x="475326" y="1155089"/>
                </a:lnTo>
                <a:lnTo>
                  <a:pt x="461245" y="1177136"/>
                </a:lnTo>
                <a:lnTo>
                  <a:pt x="443137" y="1221665"/>
                </a:lnTo>
                <a:lnTo>
                  <a:pt x="422650" y="1264100"/>
                </a:lnTo>
                <a:lnTo>
                  <a:pt x="401835" y="1303851"/>
                </a:lnTo>
                <a:lnTo>
                  <a:pt x="383977" y="1342107"/>
                </a:lnTo>
                <a:lnTo>
                  <a:pt x="368102" y="1377320"/>
                </a:lnTo>
                <a:lnTo>
                  <a:pt x="337234" y="1419769"/>
                </a:lnTo>
                <a:lnTo>
                  <a:pt x="305222" y="1461486"/>
                </a:lnTo>
                <a:lnTo>
                  <a:pt x="273929" y="1503161"/>
                </a:lnTo>
                <a:lnTo>
                  <a:pt x="239486" y="1546046"/>
                </a:lnTo>
                <a:lnTo>
                  <a:pt x="203342" y="1579932"/>
                </a:lnTo>
                <a:lnTo>
                  <a:pt x="193562" y="1587221"/>
                </a:lnTo>
                <a:lnTo>
                  <a:pt x="182478" y="1600498"/>
                </a:lnTo>
                <a:lnTo>
                  <a:pt x="157654" y="1614861"/>
                </a:lnTo>
                <a:lnTo>
                  <a:pt x="146703" y="1627539"/>
                </a:lnTo>
                <a:lnTo>
                  <a:pt x="140277" y="1631201"/>
                </a:lnTo>
                <a:lnTo>
                  <a:pt x="98783" y="1642474"/>
                </a:lnTo>
                <a:lnTo>
                  <a:pt x="95621" y="1642669"/>
                </a:lnTo>
                <a:lnTo>
                  <a:pt x="89462" y="1645532"/>
                </a:lnTo>
                <a:lnTo>
                  <a:pt x="82164" y="1650714"/>
                </a:lnTo>
                <a:lnTo>
                  <a:pt x="73593" y="1652730"/>
                </a:lnTo>
                <a:lnTo>
                  <a:pt x="64164" y="1659645"/>
                </a:lnTo>
                <a:lnTo>
                  <a:pt x="54965" y="1660807"/>
                </a:lnTo>
                <a:lnTo>
                  <a:pt x="46011" y="1660909"/>
                </a:lnTo>
                <a:lnTo>
                  <a:pt x="35755" y="1652022"/>
                </a:lnTo>
                <a:lnTo>
                  <a:pt x="30989" y="1651999"/>
                </a:lnTo>
                <a:lnTo>
                  <a:pt x="29589" y="1651004"/>
                </a:lnTo>
                <a:lnTo>
                  <a:pt x="28656" y="1649348"/>
                </a:lnTo>
                <a:lnTo>
                  <a:pt x="26789" y="1643060"/>
                </a:lnTo>
                <a:lnTo>
                  <a:pt x="34478" y="1643060"/>
                </a:lnTo>
                <a:lnTo>
                  <a:pt x="34892" y="1644052"/>
                </a:lnTo>
                <a:lnTo>
                  <a:pt x="35611" y="1650749"/>
                </a:lnTo>
                <a:lnTo>
                  <a:pt x="38316" y="1651438"/>
                </a:lnTo>
                <a:lnTo>
                  <a:pt x="44278" y="1651957"/>
                </a:lnTo>
                <a:lnTo>
                  <a:pt x="52305" y="1659675"/>
                </a:lnTo>
                <a:lnTo>
                  <a:pt x="60456" y="1661666"/>
                </a:lnTo>
                <a:lnTo>
                  <a:pt x="80936" y="1676749"/>
                </a:lnTo>
                <a:lnTo>
                  <a:pt x="83722" y="1677426"/>
                </a:lnTo>
                <a:lnTo>
                  <a:pt x="98277" y="1685668"/>
                </a:lnTo>
                <a:lnTo>
                  <a:pt x="101237" y="1686348"/>
                </a:lnTo>
                <a:lnTo>
                  <a:pt x="110143" y="1692046"/>
                </a:lnTo>
                <a:lnTo>
                  <a:pt x="122041" y="1701868"/>
                </a:lnTo>
                <a:lnTo>
                  <a:pt x="160183" y="1716527"/>
                </a:lnTo>
                <a:lnTo>
                  <a:pt x="163343" y="1718827"/>
                </a:lnTo>
                <a:lnTo>
                  <a:pt x="172147" y="1721382"/>
                </a:lnTo>
                <a:lnTo>
                  <a:pt x="198533" y="1725894"/>
                </a:lnTo>
                <a:lnTo>
                  <a:pt x="215937" y="1731080"/>
                </a:lnTo>
                <a:lnTo>
                  <a:pt x="242718" y="1732244"/>
                </a:lnTo>
                <a:lnTo>
                  <a:pt x="287083" y="1723792"/>
                </a:lnTo>
                <a:lnTo>
                  <a:pt x="307437" y="1722507"/>
                </a:lnTo>
                <a:lnTo>
                  <a:pt x="352084" y="1708607"/>
                </a:lnTo>
                <a:lnTo>
                  <a:pt x="368353" y="1705476"/>
                </a:lnTo>
                <a:lnTo>
                  <a:pt x="380891" y="1699698"/>
                </a:lnTo>
                <a:lnTo>
                  <a:pt x="406865" y="1695914"/>
                </a:lnTo>
                <a:lnTo>
                  <a:pt x="417437" y="1690581"/>
                </a:lnTo>
                <a:lnTo>
                  <a:pt x="452186" y="1686791"/>
                </a:lnTo>
                <a:lnTo>
                  <a:pt x="464294" y="1680655"/>
                </a:lnTo>
                <a:lnTo>
                  <a:pt x="476240" y="1679149"/>
                </a:lnTo>
                <a:lnTo>
                  <a:pt x="478228" y="1678034"/>
                </a:lnTo>
                <a:lnTo>
                  <a:pt x="479553" y="1676298"/>
                </a:lnTo>
                <a:lnTo>
                  <a:pt x="480436" y="1674148"/>
                </a:lnTo>
                <a:lnTo>
                  <a:pt x="482017" y="1672715"/>
                </a:lnTo>
                <a:lnTo>
                  <a:pt x="486420" y="1671123"/>
                </a:lnTo>
                <a:lnTo>
                  <a:pt x="494477" y="1670226"/>
                </a:lnTo>
                <a:lnTo>
                  <a:pt x="496339" y="1669108"/>
                </a:lnTo>
                <a:lnTo>
                  <a:pt x="497580" y="1667371"/>
                </a:lnTo>
                <a:lnTo>
                  <a:pt x="498408" y="1665220"/>
                </a:lnTo>
                <a:lnTo>
                  <a:pt x="499952" y="1663787"/>
                </a:lnTo>
                <a:lnTo>
                  <a:pt x="507606" y="1661297"/>
                </a:lnTo>
                <a:lnTo>
                  <a:pt x="526852" y="1660919"/>
                </a:lnTo>
                <a:lnTo>
                  <a:pt x="509361" y="1660919"/>
                </a:lnTo>
                <a:lnTo>
                  <a:pt x="501336" y="1668608"/>
                </a:lnTo>
                <a:lnTo>
                  <a:pt x="492486" y="1669740"/>
                </a:lnTo>
                <a:lnTo>
                  <a:pt x="475343" y="1684668"/>
                </a:lnTo>
                <a:lnTo>
                  <a:pt x="469894" y="1686357"/>
                </a:lnTo>
                <a:lnTo>
                  <a:pt x="468044" y="1687800"/>
                </a:lnTo>
                <a:lnTo>
                  <a:pt x="428610" y="1732361"/>
                </a:lnTo>
                <a:lnTo>
                  <a:pt x="385838" y="1775143"/>
                </a:lnTo>
                <a:lnTo>
                  <a:pt x="375599" y="1788029"/>
                </a:lnTo>
                <a:lnTo>
                  <a:pt x="339894" y="1832500"/>
                </a:lnTo>
                <a:lnTo>
                  <a:pt x="332635" y="1842349"/>
                </a:lnTo>
                <a:lnTo>
                  <a:pt x="314451" y="1859403"/>
                </a:lnTo>
                <a:lnTo>
                  <a:pt x="279386" y="1899163"/>
                </a:lnTo>
                <a:lnTo>
                  <a:pt x="247196" y="1940723"/>
                </a:lnTo>
                <a:lnTo>
                  <a:pt x="235080" y="1957585"/>
                </a:lnTo>
                <a:lnTo>
                  <a:pt x="198921" y="1991870"/>
                </a:lnTo>
                <a:lnTo>
                  <a:pt x="164635" y="2032828"/>
                </a:lnTo>
                <a:lnTo>
                  <a:pt x="154063" y="2047714"/>
                </a:lnTo>
                <a:lnTo>
                  <a:pt x="128844" y="2069425"/>
                </a:lnTo>
                <a:lnTo>
                  <a:pt x="92280" y="2113282"/>
                </a:lnTo>
                <a:lnTo>
                  <a:pt x="74415" y="2130217"/>
                </a:lnTo>
                <a:lnTo>
                  <a:pt x="68461" y="2132426"/>
                </a:lnTo>
                <a:lnTo>
                  <a:pt x="66477" y="2134007"/>
                </a:lnTo>
                <a:lnTo>
                  <a:pt x="62692" y="2139980"/>
                </a:lnTo>
                <a:lnTo>
                  <a:pt x="44760" y="2151143"/>
                </a:lnTo>
                <a:lnTo>
                  <a:pt x="40399" y="2151648"/>
                </a:lnTo>
                <a:lnTo>
                  <a:pt x="38839" y="2152774"/>
                </a:lnTo>
                <a:lnTo>
                  <a:pt x="37799" y="2154518"/>
                </a:lnTo>
                <a:lnTo>
                  <a:pt x="37106" y="2156673"/>
                </a:lnTo>
                <a:lnTo>
                  <a:pt x="35651" y="2158109"/>
                </a:lnTo>
                <a:lnTo>
                  <a:pt x="26909" y="2160948"/>
                </a:lnTo>
                <a:lnTo>
                  <a:pt x="17860" y="2160982"/>
                </a:lnTo>
                <a:lnTo>
                  <a:pt x="17860" y="2178473"/>
                </a:lnTo>
                <a:lnTo>
                  <a:pt x="26681" y="2178838"/>
                </a:lnTo>
                <a:lnTo>
                  <a:pt x="40350" y="2192402"/>
                </a:lnTo>
                <a:lnTo>
                  <a:pt x="45384" y="2194790"/>
                </a:lnTo>
                <a:lnTo>
                  <a:pt x="51959" y="2196323"/>
                </a:lnTo>
                <a:lnTo>
                  <a:pt x="60388" y="2202763"/>
                </a:lnTo>
                <a:lnTo>
                  <a:pt x="68715" y="2205773"/>
                </a:lnTo>
                <a:lnTo>
                  <a:pt x="77466" y="2211515"/>
                </a:lnTo>
                <a:lnTo>
                  <a:pt x="86343" y="2213658"/>
                </a:lnTo>
                <a:lnTo>
                  <a:pt x="127662" y="2214555"/>
                </a:lnTo>
                <a:lnTo>
                  <a:pt x="137106" y="2213566"/>
                </a:lnTo>
                <a:lnTo>
                  <a:pt x="176684" y="2196080"/>
                </a:lnTo>
                <a:lnTo>
                  <a:pt x="180297" y="2193310"/>
                </a:lnTo>
                <a:lnTo>
                  <a:pt x="189603" y="2190233"/>
                </a:lnTo>
                <a:lnTo>
                  <a:pt x="205999" y="2185854"/>
                </a:lnTo>
                <a:lnTo>
                  <a:pt x="220779" y="2178273"/>
                </a:lnTo>
                <a:lnTo>
                  <a:pt x="247954" y="2158286"/>
                </a:lnTo>
                <a:lnTo>
                  <a:pt x="256053" y="2148870"/>
                </a:lnTo>
                <a:lnTo>
                  <a:pt x="294858" y="2125425"/>
                </a:lnTo>
                <a:lnTo>
                  <a:pt x="305674" y="2118390"/>
                </a:lnTo>
                <a:lnTo>
                  <a:pt x="323347" y="2100350"/>
                </a:lnTo>
                <a:lnTo>
                  <a:pt x="333218" y="2092362"/>
                </a:lnTo>
                <a:lnTo>
                  <a:pt x="350285" y="2073711"/>
                </a:lnTo>
                <a:lnTo>
                  <a:pt x="394522" y="2041955"/>
                </a:lnTo>
                <a:lnTo>
                  <a:pt x="436988" y="2009177"/>
                </a:lnTo>
                <a:lnTo>
                  <a:pt x="443256" y="2004216"/>
                </a:lnTo>
                <a:lnTo>
                  <a:pt x="455364" y="1998385"/>
                </a:lnTo>
                <a:lnTo>
                  <a:pt x="461345" y="1994459"/>
                </a:lnTo>
                <a:lnTo>
                  <a:pt x="470290" y="1991256"/>
                </a:lnTo>
                <a:lnTo>
                  <a:pt x="479225" y="1985457"/>
                </a:lnTo>
                <a:lnTo>
                  <a:pt x="488156" y="1982305"/>
                </a:lnTo>
                <a:lnTo>
                  <a:pt x="507596" y="1965889"/>
                </a:lnTo>
                <a:lnTo>
                  <a:pt x="513319" y="1964932"/>
                </a:lnTo>
                <a:lnTo>
                  <a:pt x="514853" y="1963805"/>
                </a:lnTo>
                <a:lnTo>
                  <a:pt x="516558" y="1959907"/>
                </a:lnTo>
                <a:lnTo>
                  <a:pt x="518005" y="1958471"/>
                </a:lnTo>
                <a:lnTo>
                  <a:pt x="526845" y="1955600"/>
                </a:lnTo>
                <a:lnTo>
                  <a:pt x="526852" y="1955599"/>
                </a:lnTo>
                <a:lnTo>
                  <a:pt x="526852" y="1976848"/>
                </a:lnTo>
                <a:lnTo>
                  <a:pt x="525860" y="1978695"/>
                </a:lnTo>
                <a:lnTo>
                  <a:pt x="524206" y="1979926"/>
                </a:lnTo>
                <a:lnTo>
                  <a:pt x="522111" y="1980747"/>
                </a:lnTo>
                <a:lnTo>
                  <a:pt x="520715" y="1982286"/>
                </a:lnTo>
                <a:lnTo>
                  <a:pt x="519163" y="1986642"/>
                </a:lnTo>
                <a:lnTo>
                  <a:pt x="516936" y="2030203"/>
                </a:lnTo>
                <a:lnTo>
                  <a:pt x="510235" y="2047505"/>
                </a:lnTo>
                <a:lnTo>
                  <a:pt x="506395" y="2074316"/>
                </a:lnTo>
                <a:lnTo>
                  <a:pt x="502877" y="2084760"/>
                </a:lnTo>
                <a:lnTo>
                  <a:pt x="499905" y="2100805"/>
                </a:lnTo>
                <a:lnTo>
                  <a:pt x="494173" y="2113275"/>
                </a:lnTo>
                <a:lnTo>
                  <a:pt x="491042" y="2128105"/>
                </a:lnTo>
                <a:lnTo>
                  <a:pt x="485263" y="2140216"/>
                </a:lnTo>
                <a:lnTo>
                  <a:pt x="482118" y="2154939"/>
                </a:lnTo>
                <a:lnTo>
                  <a:pt x="461248" y="2194127"/>
                </a:lnTo>
                <a:lnTo>
                  <a:pt x="440525" y="2235419"/>
                </a:lnTo>
                <a:lnTo>
                  <a:pt x="419695" y="2277069"/>
                </a:lnTo>
                <a:lnTo>
                  <a:pt x="398860" y="2318740"/>
                </a:lnTo>
                <a:lnTo>
                  <a:pt x="364023" y="2359296"/>
                </a:lnTo>
                <a:lnTo>
                  <a:pt x="354272" y="2371161"/>
                </a:lnTo>
                <a:lnTo>
                  <a:pt x="342213" y="2392590"/>
                </a:lnTo>
                <a:lnTo>
                  <a:pt x="297760" y="2434820"/>
                </a:lnTo>
                <a:lnTo>
                  <a:pt x="253117" y="2476410"/>
                </a:lnTo>
                <a:lnTo>
                  <a:pt x="234252" y="2493421"/>
                </a:lnTo>
                <a:lnTo>
                  <a:pt x="226151" y="2503201"/>
                </a:lnTo>
                <a:lnTo>
                  <a:pt x="184632" y="2539109"/>
                </a:lnTo>
                <a:lnTo>
                  <a:pt x="167623" y="2553321"/>
                </a:lnTo>
                <a:lnTo>
                  <a:pt x="126348" y="2583644"/>
                </a:lnTo>
                <a:lnTo>
                  <a:pt x="82523" y="2623176"/>
                </a:lnTo>
                <a:lnTo>
                  <a:pt x="62508" y="264318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a:t>
            </a:r>
            <a:r>
              <a:rPr lang="en-US" dirty="0" err="1" smtClean="0"/>
              <a:t>cummings</a:t>
            </a:r>
            <a:r>
              <a:rPr lang="en-US" dirty="0" smtClean="0"/>
              <a:t> classic…</a:t>
            </a:r>
            <a:endParaRPr lang="en-US" dirty="0"/>
          </a:p>
        </p:txBody>
      </p:sp>
      <p:pic>
        <p:nvPicPr>
          <p:cNvPr id="21506" name="Picture 2" descr="E:\yguduh.png"/>
          <p:cNvPicPr>
            <a:picLocks noChangeAspect="1" noChangeArrowheads="1"/>
          </p:cNvPicPr>
          <p:nvPr/>
        </p:nvPicPr>
        <p:blipFill>
          <a:blip r:embed="rId2" cstate="print"/>
          <a:srcRect/>
          <a:stretch>
            <a:fillRect/>
          </a:stretch>
        </p:blipFill>
        <p:spPr bwMode="auto">
          <a:xfrm>
            <a:off x="2590800" y="1524000"/>
            <a:ext cx="4049322" cy="5334000"/>
          </a:xfrm>
          <a:prstGeom prst="rect">
            <a:avLst/>
          </a:prstGeom>
          <a:noFill/>
        </p:spPr>
      </p:pic>
      <p:sp>
        <p:nvSpPr>
          <p:cNvPr id="5" name="TextBox 4"/>
          <p:cNvSpPr txBox="1"/>
          <p:nvPr/>
        </p:nvSpPr>
        <p:spPr>
          <a:xfrm>
            <a:off x="304800" y="1905000"/>
            <a:ext cx="1752600" cy="4708981"/>
          </a:xfrm>
          <a:prstGeom prst="rect">
            <a:avLst/>
          </a:prstGeom>
          <a:noFill/>
        </p:spPr>
        <p:txBody>
          <a:bodyPr wrap="square" rtlCol="0">
            <a:spAutoFit/>
          </a:bodyPr>
          <a:lstStyle/>
          <a:p>
            <a:r>
              <a:rPr lang="en-US" sz="2000" dirty="0" smtClean="0"/>
              <a:t>When does this poem take place?</a:t>
            </a:r>
          </a:p>
          <a:p>
            <a:endParaRPr lang="en-US" sz="2000" dirty="0" smtClean="0"/>
          </a:p>
          <a:p>
            <a:r>
              <a:rPr lang="en-US" sz="2000" dirty="0" smtClean="0"/>
              <a:t>Where does this poem take place?</a:t>
            </a:r>
          </a:p>
          <a:p>
            <a:endParaRPr lang="en-US" sz="2000" dirty="0" smtClean="0"/>
          </a:p>
          <a:p>
            <a:r>
              <a:rPr lang="en-US" sz="2000" dirty="0" smtClean="0"/>
              <a:t>What is happening in this poem?</a:t>
            </a:r>
          </a:p>
          <a:p>
            <a:endParaRPr lang="en-US" sz="2000" dirty="0" smtClean="0"/>
          </a:p>
          <a:p>
            <a:r>
              <a:rPr lang="en-US" sz="2000" dirty="0" smtClean="0"/>
              <a:t>Make sure you justify your answers.</a:t>
            </a:r>
            <a:endParaRPr lang="en-US" sz="2000" dirty="0"/>
          </a:p>
        </p:txBody>
      </p:sp>
      <p:sp>
        <p:nvSpPr>
          <p:cNvPr id="7" name="TextBox 6"/>
          <p:cNvSpPr txBox="1"/>
          <p:nvPr/>
        </p:nvSpPr>
        <p:spPr>
          <a:xfrm>
            <a:off x="6934200" y="2438400"/>
            <a:ext cx="1905000" cy="3970318"/>
          </a:xfrm>
          <a:prstGeom prst="rect">
            <a:avLst/>
          </a:prstGeom>
          <a:noFill/>
        </p:spPr>
        <p:txBody>
          <a:bodyPr wrap="square" rtlCol="0">
            <a:spAutoFit/>
          </a:bodyPr>
          <a:lstStyle/>
          <a:p>
            <a:r>
              <a:rPr lang="en-US" i="1" dirty="0" smtClean="0"/>
              <a:t>LISN bud LISN,</a:t>
            </a:r>
          </a:p>
          <a:p>
            <a:endParaRPr lang="en-US" i="1" dirty="0" smtClean="0"/>
          </a:p>
          <a:p>
            <a:r>
              <a:rPr lang="en-US" dirty="0" smtClean="0"/>
              <a:t>I </a:t>
            </a:r>
            <a:r>
              <a:rPr lang="en-US" dirty="0" err="1" smtClean="0"/>
              <a:t>needja</a:t>
            </a:r>
            <a:r>
              <a:rPr lang="en-US" dirty="0" smtClean="0"/>
              <a:t> </a:t>
            </a:r>
            <a:r>
              <a:rPr lang="en-US" dirty="0" err="1" smtClean="0"/>
              <a:t>ta</a:t>
            </a:r>
            <a:r>
              <a:rPr lang="en-US" dirty="0" smtClean="0"/>
              <a:t> </a:t>
            </a:r>
            <a:r>
              <a:rPr lang="en-US" dirty="0" err="1" smtClean="0"/>
              <a:t>splain</a:t>
            </a:r>
            <a:r>
              <a:rPr lang="en-US" dirty="0" smtClean="0"/>
              <a:t>  de </a:t>
            </a:r>
            <a:r>
              <a:rPr lang="en-US" dirty="0" err="1" smtClean="0"/>
              <a:t>fect</a:t>
            </a:r>
            <a:r>
              <a:rPr lang="en-US" dirty="0" smtClean="0"/>
              <a:t> a </a:t>
            </a:r>
            <a:r>
              <a:rPr lang="en-US" dirty="0" err="1" smtClean="0"/>
              <a:t>dis</a:t>
            </a:r>
            <a:r>
              <a:rPr lang="en-US" dirty="0" smtClean="0"/>
              <a:t> </a:t>
            </a:r>
            <a:r>
              <a:rPr lang="en-US" dirty="0" err="1" smtClean="0"/>
              <a:t>pome</a:t>
            </a:r>
            <a:r>
              <a:rPr lang="en-US" dirty="0" smtClean="0"/>
              <a:t>.</a:t>
            </a:r>
          </a:p>
          <a:p>
            <a:endParaRPr lang="en-US" dirty="0" smtClean="0"/>
          </a:p>
          <a:p>
            <a:r>
              <a:rPr lang="en-US" dirty="0" smtClean="0"/>
              <a:t>Kenya </a:t>
            </a:r>
            <a:r>
              <a:rPr lang="en-US" dirty="0" err="1" smtClean="0"/>
              <a:t>dewit</a:t>
            </a:r>
            <a:r>
              <a:rPr lang="en-US" dirty="0" smtClean="0"/>
              <a:t>?</a:t>
            </a:r>
          </a:p>
          <a:p>
            <a:endParaRPr lang="en-US" dirty="0" smtClean="0"/>
          </a:p>
          <a:p>
            <a:r>
              <a:rPr lang="en-US" dirty="0" err="1" smtClean="0"/>
              <a:t>Yul</a:t>
            </a:r>
            <a:r>
              <a:rPr lang="en-US" dirty="0" smtClean="0"/>
              <a:t> </a:t>
            </a:r>
            <a:r>
              <a:rPr lang="en-US" dirty="0" err="1" smtClean="0"/>
              <a:t>prolly</a:t>
            </a:r>
            <a:r>
              <a:rPr lang="en-US" dirty="0" smtClean="0"/>
              <a:t> </a:t>
            </a:r>
            <a:r>
              <a:rPr lang="en-US" dirty="0" err="1" smtClean="0"/>
              <a:t>gunna</a:t>
            </a:r>
            <a:r>
              <a:rPr lang="en-US" dirty="0" smtClean="0"/>
              <a:t> </a:t>
            </a:r>
            <a:r>
              <a:rPr lang="en-US" dirty="0" err="1" smtClean="0"/>
              <a:t>hafta</a:t>
            </a:r>
            <a:r>
              <a:rPr lang="en-US" dirty="0" smtClean="0"/>
              <a:t>  </a:t>
            </a:r>
            <a:r>
              <a:rPr lang="en-US" dirty="0" err="1" smtClean="0"/>
              <a:t>speriment</a:t>
            </a:r>
            <a:r>
              <a:rPr lang="en-US" dirty="0" smtClean="0"/>
              <a:t> wit </a:t>
            </a:r>
            <a:r>
              <a:rPr lang="en-US" dirty="0" err="1" smtClean="0"/>
              <a:t>da</a:t>
            </a:r>
            <a:r>
              <a:rPr lang="en-US" dirty="0" smtClean="0"/>
              <a:t> </a:t>
            </a:r>
            <a:r>
              <a:rPr lang="en-US" dirty="0" err="1" smtClean="0"/>
              <a:t>woids</a:t>
            </a:r>
            <a:r>
              <a:rPr lang="en-US" dirty="0" smtClean="0"/>
              <a:t> </a:t>
            </a:r>
            <a:r>
              <a:rPr lang="en-US" dirty="0" err="1" smtClean="0"/>
              <a:t>ahlawd</a:t>
            </a:r>
            <a:r>
              <a:rPr lang="en-US" dirty="0" smtClean="0"/>
              <a:t>.</a:t>
            </a:r>
          </a:p>
          <a:p>
            <a:endParaRPr lang="en-US" dirty="0" smtClean="0"/>
          </a:p>
          <a:p>
            <a:r>
              <a:rPr lang="en-US" i="1" dirty="0" err="1" smtClean="0"/>
              <a:t>Yunnuhstand</a:t>
            </a:r>
            <a:r>
              <a:rPr lang="en-US" i="1" dirty="0" smtClean="0"/>
              <a:t>?</a:t>
            </a:r>
            <a:endParaRPr lang="en-US" i="1" dirty="0"/>
          </a:p>
        </p:txBody>
      </p:sp>
      <p:sp>
        <p:nvSpPr>
          <p:cNvPr id="6" name="TextBox 5"/>
          <p:cNvSpPr txBox="1"/>
          <p:nvPr/>
        </p:nvSpPr>
        <p:spPr>
          <a:xfrm>
            <a:off x="381000" y="21336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Whatcha</a:t>
            </a:r>
            <a:r>
              <a:rPr lang="en-US" dirty="0" smtClean="0"/>
              <a:t> </a:t>
            </a:r>
            <a:r>
              <a:rPr lang="en-US" dirty="0" err="1" smtClean="0"/>
              <a:t>wanna</a:t>
            </a:r>
            <a:r>
              <a:rPr lang="en-US" dirty="0" smtClean="0"/>
              <a:t> do tonight?</a:t>
            </a:r>
          </a:p>
          <a:p>
            <a:r>
              <a:rPr lang="en-US" dirty="0" smtClean="0"/>
              <a:t>I </a:t>
            </a:r>
            <a:r>
              <a:rPr lang="en-US" dirty="0" err="1" smtClean="0"/>
              <a:t>dunno</a:t>
            </a:r>
            <a:r>
              <a:rPr lang="en-US" dirty="0" smtClean="0"/>
              <a:t>. </a:t>
            </a:r>
            <a:r>
              <a:rPr lang="en-US" dirty="0" err="1" smtClean="0"/>
              <a:t>whatchoo</a:t>
            </a:r>
            <a:r>
              <a:rPr lang="en-US" dirty="0" smtClean="0"/>
              <a:t> </a:t>
            </a:r>
            <a:r>
              <a:rPr lang="en-US" dirty="0" err="1" smtClean="0"/>
              <a:t>wanna</a:t>
            </a:r>
            <a:r>
              <a:rPr lang="en-US" dirty="0" smtClean="0"/>
              <a:t> do?</a:t>
            </a:r>
          </a:p>
          <a:p>
            <a:r>
              <a:rPr lang="en-US" dirty="0" smtClean="0"/>
              <a:t>I’m </a:t>
            </a:r>
            <a:r>
              <a:rPr lang="en-US" dirty="0" err="1" smtClean="0"/>
              <a:t>gunna</a:t>
            </a:r>
            <a:r>
              <a:rPr lang="en-US" dirty="0" smtClean="0"/>
              <a:t> </a:t>
            </a:r>
            <a:r>
              <a:rPr lang="en-US" dirty="0" err="1" smtClean="0"/>
              <a:t>geta</a:t>
            </a:r>
            <a:r>
              <a:rPr lang="en-US" dirty="0" smtClean="0"/>
              <a:t> pizza.  </a:t>
            </a:r>
            <a:r>
              <a:rPr lang="en-US" dirty="0" err="1" smtClean="0"/>
              <a:t>Ya</a:t>
            </a:r>
            <a:r>
              <a:rPr lang="en-US" dirty="0" smtClean="0"/>
              <a:t> </a:t>
            </a:r>
            <a:r>
              <a:rPr lang="en-US" dirty="0" err="1" smtClean="0"/>
              <a:t>cummin</a:t>
            </a:r>
            <a:r>
              <a:rPr lang="en-US" dirty="0" smtClean="0"/>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a:t>
            </a:r>
            <a:r>
              <a:rPr lang="en-US" dirty="0" err="1" smtClean="0"/>
              <a:t>cummings</a:t>
            </a:r>
            <a:r>
              <a:rPr lang="en-US" dirty="0" smtClean="0"/>
              <a:t> classic…</a:t>
            </a:r>
            <a:endParaRPr lang="en-US" dirty="0"/>
          </a:p>
        </p:txBody>
      </p:sp>
      <p:pic>
        <p:nvPicPr>
          <p:cNvPr id="21506" name="Picture 2" descr="E:\yguduh.png"/>
          <p:cNvPicPr>
            <a:picLocks noChangeAspect="1" noChangeArrowheads="1"/>
          </p:cNvPicPr>
          <p:nvPr/>
        </p:nvPicPr>
        <p:blipFill>
          <a:blip r:embed="rId2" cstate="print"/>
          <a:srcRect/>
          <a:stretch>
            <a:fillRect/>
          </a:stretch>
        </p:blipFill>
        <p:spPr bwMode="auto">
          <a:xfrm>
            <a:off x="2590800" y="1524000"/>
            <a:ext cx="4049322" cy="5334000"/>
          </a:xfrm>
          <a:prstGeom prst="rect">
            <a:avLst/>
          </a:prstGeom>
          <a:noFill/>
        </p:spPr>
      </p:pic>
      <p:sp>
        <p:nvSpPr>
          <p:cNvPr id="5" name="TextBox 4"/>
          <p:cNvSpPr txBox="1"/>
          <p:nvPr/>
        </p:nvSpPr>
        <p:spPr>
          <a:xfrm>
            <a:off x="304800" y="1905000"/>
            <a:ext cx="1752600" cy="4708981"/>
          </a:xfrm>
          <a:prstGeom prst="rect">
            <a:avLst/>
          </a:prstGeom>
          <a:noFill/>
        </p:spPr>
        <p:txBody>
          <a:bodyPr wrap="square" rtlCol="0">
            <a:spAutoFit/>
          </a:bodyPr>
          <a:lstStyle/>
          <a:p>
            <a:r>
              <a:rPr lang="en-US" sz="2000" dirty="0" smtClean="0"/>
              <a:t>When does this poem take place?</a:t>
            </a:r>
          </a:p>
          <a:p>
            <a:endParaRPr lang="en-US" sz="2000" dirty="0" smtClean="0"/>
          </a:p>
          <a:p>
            <a:r>
              <a:rPr lang="en-US" sz="2000" dirty="0" smtClean="0"/>
              <a:t>Where does this poem take place?</a:t>
            </a:r>
          </a:p>
          <a:p>
            <a:endParaRPr lang="en-US" sz="2000" dirty="0" smtClean="0"/>
          </a:p>
          <a:p>
            <a:r>
              <a:rPr lang="en-US" sz="2000" dirty="0" smtClean="0"/>
              <a:t>What is happening in this poem?</a:t>
            </a:r>
          </a:p>
          <a:p>
            <a:endParaRPr lang="en-US" sz="2000" dirty="0" smtClean="0"/>
          </a:p>
          <a:p>
            <a:r>
              <a:rPr lang="en-US" sz="2000" dirty="0" smtClean="0"/>
              <a:t>Make sure you justify your answers.</a:t>
            </a:r>
            <a:endParaRPr lang="en-US" sz="2000" dirty="0"/>
          </a:p>
        </p:txBody>
      </p:sp>
      <p:sp>
        <p:nvSpPr>
          <p:cNvPr id="7" name="TextBox 6"/>
          <p:cNvSpPr txBox="1"/>
          <p:nvPr/>
        </p:nvSpPr>
        <p:spPr>
          <a:xfrm>
            <a:off x="6934200" y="2438400"/>
            <a:ext cx="1905000" cy="3970318"/>
          </a:xfrm>
          <a:prstGeom prst="rect">
            <a:avLst/>
          </a:prstGeom>
          <a:noFill/>
        </p:spPr>
        <p:txBody>
          <a:bodyPr wrap="square" rtlCol="0">
            <a:spAutoFit/>
          </a:bodyPr>
          <a:lstStyle/>
          <a:p>
            <a:r>
              <a:rPr lang="en-US" i="1" dirty="0" smtClean="0"/>
              <a:t>LISN bud LISN,</a:t>
            </a:r>
          </a:p>
          <a:p>
            <a:endParaRPr lang="en-US" i="1" dirty="0" smtClean="0"/>
          </a:p>
          <a:p>
            <a:r>
              <a:rPr lang="en-US" dirty="0" smtClean="0"/>
              <a:t>I </a:t>
            </a:r>
            <a:r>
              <a:rPr lang="en-US" dirty="0" err="1" smtClean="0"/>
              <a:t>needja</a:t>
            </a:r>
            <a:r>
              <a:rPr lang="en-US" dirty="0" smtClean="0"/>
              <a:t> </a:t>
            </a:r>
            <a:r>
              <a:rPr lang="en-US" dirty="0" err="1" smtClean="0"/>
              <a:t>ta</a:t>
            </a:r>
            <a:r>
              <a:rPr lang="en-US" dirty="0" smtClean="0"/>
              <a:t> </a:t>
            </a:r>
            <a:r>
              <a:rPr lang="en-US" dirty="0" err="1" smtClean="0"/>
              <a:t>splain</a:t>
            </a:r>
            <a:r>
              <a:rPr lang="en-US" dirty="0" smtClean="0"/>
              <a:t>  de </a:t>
            </a:r>
            <a:r>
              <a:rPr lang="en-US" dirty="0" err="1" smtClean="0"/>
              <a:t>fect</a:t>
            </a:r>
            <a:r>
              <a:rPr lang="en-US" dirty="0" smtClean="0"/>
              <a:t> a </a:t>
            </a:r>
            <a:r>
              <a:rPr lang="en-US" dirty="0" err="1" smtClean="0"/>
              <a:t>dis</a:t>
            </a:r>
            <a:r>
              <a:rPr lang="en-US" dirty="0" smtClean="0"/>
              <a:t> </a:t>
            </a:r>
            <a:r>
              <a:rPr lang="en-US" dirty="0" err="1" smtClean="0"/>
              <a:t>pome</a:t>
            </a:r>
            <a:r>
              <a:rPr lang="en-US" dirty="0" smtClean="0"/>
              <a:t>.</a:t>
            </a:r>
          </a:p>
          <a:p>
            <a:endParaRPr lang="en-US" dirty="0" smtClean="0"/>
          </a:p>
          <a:p>
            <a:r>
              <a:rPr lang="en-US" dirty="0" smtClean="0"/>
              <a:t>Kenya </a:t>
            </a:r>
            <a:r>
              <a:rPr lang="en-US" dirty="0" err="1" smtClean="0"/>
              <a:t>dewit</a:t>
            </a:r>
            <a:r>
              <a:rPr lang="en-US" dirty="0" smtClean="0"/>
              <a:t>?</a:t>
            </a:r>
          </a:p>
          <a:p>
            <a:endParaRPr lang="en-US" dirty="0" smtClean="0"/>
          </a:p>
          <a:p>
            <a:r>
              <a:rPr lang="en-US" dirty="0" err="1" smtClean="0"/>
              <a:t>Yul</a:t>
            </a:r>
            <a:r>
              <a:rPr lang="en-US" dirty="0" smtClean="0"/>
              <a:t> </a:t>
            </a:r>
            <a:r>
              <a:rPr lang="en-US" dirty="0" err="1" smtClean="0"/>
              <a:t>prolly</a:t>
            </a:r>
            <a:r>
              <a:rPr lang="en-US" dirty="0" smtClean="0"/>
              <a:t> </a:t>
            </a:r>
            <a:r>
              <a:rPr lang="en-US" dirty="0" err="1" smtClean="0"/>
              <a:t>gunna</a:t>
            </a:r>
            <a:r>
              <a:rPr lang="en-US" dirty="0" smtClean="0"/>
              <a:t> </a:t>
            </a:r>
            <a:r>
              <a:rPr lang="en-US" dirty="0" err="1" smtClean="0"/>
              <a:t>hafta</a:t>
            </a:r>
            <a:r>
              <a:rPr lang="en-US" dirty="0" smtClean="0"/>
              <a:t>  </a:t>
            </a:r>
            <a:r>
              <a:rPr lang="en-US" dirty="0" err="1" smtClean="0"/>
              <a:t>speriment</a:t>
            </a:r>
            <a:r>
              <a:rPr lang="en-US" dirty="0" smtClean="0"/>
              <a:t> wit </a:t>
            </a:r>
            <a:r>
              <a:rPr lang="en-US" dirty="0" err="1" smtClean="0"/>
              <a:t>da</a:t>
            </a:r>
            <a:r>
              <a:rPr lang="en-US" dirty="0" smtClean="0"/>
              <a:t> </a:t>
            </a:r>
            <a:r>
              <a:rPr lang="en-US" dirty="0" err="1" smtClean="0"/>
              <a:t>woids</a:t>
            </a:r>
            <a:r>
              <a:rPr lang="en-US" dirty="0" smtClean="0"/>
              <a:t> </a:t>
            </a:r>
            <a:r>
              <a:rPr lang="en-US" dirty="0" err="1" smtClean="0"/>
              <a:t>ahlawd</a:t>
            </a:r>
            <a:r>
              <a:rPr lang="en-US" dirty="0" smtClean="0"/>
              <a:t>.</a:t>
            </a:r>
          </a:p>
          <a:p>
            <a:endParaRPr lang="en-US" dirty="0" smtClean="0"/>
          </a:p>
          <a:p>
            <a:r>
              <a:rPr lang="en-US" i="1" dirty="0" err="1" smtClean="0"/>
              <a:t>Yunnuhstand</a:t>
            </a:r>
            <a:r>
              <a:rPr lang="en-US" i="1" dirty="0" smtClean="0"/>
              <a:t>?</a:t>
            </a:r>
            <a:endParaRPr lang="en-US" i="1" dirty="0"/>
          </a:p>
        </p:txBody>
      </p:sp>
      <p:sp>
        <p:nvSpPr>
          <p:cNvPr id="6" name="TextBox 5"/>
          <p:cNvSpPr txBox="1"/>
          <p:nvPr/>
        </p:nvSpPr>
        <p:spPr>
          <a:xfrm>
            <a:off x="381000" y="21336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4274" name="Picture 2" descr="C:\Users\rbennett\Desktop\riversofcush[1].jpeg"/>
          <p:cNvPicPr>
            <a:picLocks noChangeAspect="1" noChangeArrowheads="1"/>
          </p:cNvPicPr>
          <p:nvPr/>
        </p:nvPicPr>
        <p:blipFill>
          <a:blip r:embed="rId2"/>
          <a:srcRect/>
          <a:stretch>
            <a:fillRect/>
          </a:stretch>
        </p:blipFill>
        <p:spPr bwMode="auto">
          <a:xfrm>
            <a:off x="1066800" y="0"/>
            <a:ext cx="4386064" cy="3051175"/>
          </a:xfrm>
          <a:prstGeom prst="rect">
            <a:avLst/>
          </a:prstGeom>
          <a:noFill/>
        </p:spPr>
      </p:pic>
      <p:pic>
        <p:nvPicPr>
          <p:cNvPr id="54275" name="Picture 3" descr="C:\Users\rbennett\Desktop\china-blank-map-with-main-rivers[1].gif"/>
          <p:cNvPicPr>
            <a:picLocks noChangeAspect="1" noChangeArrowheads="1"/>
          </p:cNvPicPr>
          <p:nvPr/>
        </p:nvPicPr>
        <p:blipFill>
          <a:blip r:embed="rId3"/>
          <a:srcRect/>
          <a:stretch>
            <a:fillRect/>
          </a:stretch>
        </p:blipFill>
        <p:spPr bwMode="auto">
          <a:xfrm>
            <a:off x="685800" y="3429000"/>
            <a:ext cx="3962400" cy="3141617"/>
          </a:xfrm>
          <a:prstGeom prst="rect">
            <a:avLst/>
          </a:prstGeom>
          <a:noFill/>
        </p:spPr>
      </p:pic>
      <p:pic>
        <p:nvPicPr>
          <p:cNvPr id="54277" name="Picture 5" descr="C:\Users\rbennett\Desktop\Map_IndusValley.png"/>
          <p:cNvPicPr>
            <a:picLocks noChangeAspect="1" noChangeArrowheads="1"/>
          </p:cNvPicPr>
          <p:nvPr/>
        </p:nvPicPr>
        <p:blipFill>
          <a:blip r:embed="rId4"/>
          <a:srcRect/>
          <a:stretch>
            <a:fillRect/>
          </a:stretch>
        </p:blipFill>
        <p:spPr bwMode="auto">
          <a:xfrm>
            <a:off x="5029200" y="3429000"/>
            <a:ext cx="3785583" cy="3041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descr="C:\Users\rbennett\Desktop\ancient-river-valley-civilization[1].jpg"/>
          <p:cNvPicPr>
            <a:picLocks noGrp="1" noChangeAspect="1" noChangeArrowheads="1"/>
          </p:cNvPicPr>
          <p:nvPr>
            <p:ph idx="1"/>
          </p:nvPr>
        </p:nvPicPr>
        <p:blipFill>
          <a:blip r:embed="rId2"/>
          <a:srcRect/>
          <a:stretch>
            <a:fillRect/>
          </a:stretch>
        </p:blipFill>
        <p:spPr bwMode="auto">
          <a:xfrm>
            <a:off x="0" y="838200"/>
            <a:ext cx="9058447" cy="562756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pc="300" dirty="0" err="1" smtClean="0">
                <a:solidFill>
                  <a:srgbClr val="FF0000"/>
                </a:solidFill>
                <a:hlinkClick r:id="rId2"/>
              </a:rPr>
              <a:t>Dulce</a:t>
            </a:r>
            <a:r>
              <a:rPr lang="en-US" i="1" spc="300" dirty="0" smtClean="0">
                <a:solidFill>
                  <a:srgbClr val="FF0000"/>
                </a:solidFill>
                <a:hlinkClick r:id="rId2"/>
              </a:rPr>
              <a:t> et decorum </a:t>
            </a:r>
            <a:r>
              <a:rPr lang="en-US" i="1" spc="300" dirty="0" err="1" smtClean="0">
                <a:solidFill>
                  <a:srgbClr val="FF0000"/>
                </a:solidFill>
                <a:hlinkClick r:id="rId2"/>
              </a:rPr>
              <a:t>est</a:t>
            </a:r>
            <a:endParaRPr lang="en-US" spc="300" dirty="0">
              <a:solidFill>
                <a:srgbClr val="FF0000"/>
              </a:solidFill>
            </a:endParaRPr>
          </a:p>
        </p:txBody>
      </p:sp>
      <p:sp>
        <p:nvSpPr>
          <p:cNvPr id="3" name="Content Placeholder 2"/>
          <p:cNvSpPr>
            <a:spLocks noGrp="1"/>
          </p:cNvSpPr>
          <p:nvPr>
            <p:ph idx="1"/>
          </p:nvPr>
        </p:nvSpPr>
        <p:spPr/>
        <p:txBody>
          <a:bodyPr numCol="2">
            <a:normAutofit fontScale="47500" lnSpcReduction="20000"/>
          </a:bodyPr>
          <a:lstStyle/>
          <a:p>
            <a:pPr>
              <a:buNone/>
            </a:pPr>
            <a:r>
              <a:rPr lang="en-US" b="1" dirty="0" smtClean="0"/>
              <a:t>        Bent double, like old beggars under sacks,  </a:t>
            </a:r>
            <a:br>
              <a:rPr lang="en-US" b="1" dirty="0" smtClean="0"/>
            </a:br>
            <a:r>
              <a:rPr lang="en-US" b="1" dirty="0" smtClean="0"/>
              <a:t>Knock-kneed, coughing like hags, we cursed through sludge,  </a:t>
            </a:r>
            <a:br>
              <a:rPr lang="en-US" b="1" dirty="0" smtClean="0"/>
            </a:br>
            <a:r>
              <a:rPr lang="en-US" b="1" dirty="0" smtClean="0"/>
              <a:t>Till on the haunting flares</a:t>
            </a:r>
            <a:r>
              <a:rPr lang="en-US" b="1" baseline="30000" dirty="0" smtClean="0"/>
              <a:t>2</a:t>
            </a:r>
            <a:r>
              <a:rPr lang="en-US" b="1" dirty="0" smtClean="0"/>
              <a:t> we turned our backs  </a:t>
            </a:r>
            <a:br>
              <a:rPr lang="en-US" b="1" dirty="0" smtClean="0"/>
            </a:br>
            <a:r>
              <a:rPr lang="en-US" b="1" dirty="0" smtClean="0"/>
              <a:t>And towards our distant rest</a:t>
            </a:r>
            <a:r>
              <a:rPr lang="en-US" b="1" baseline="30000" dirty="0" smtClean="0"/>
              <a:t>3</a:t>
            </a:r>
            <a:r>
              <a:rPr lang="en-US" b="1" dirty="0" smtClean="0"/>
              <a:t> began to trudge.  </a:t>
            </a:r>
            <a:br>
              <a:rPr lang="en-US" b="1" dirty="0" smtClean="0"/>
            </a:br>
            <a:r>
              <a:rPr lang="en-US" b="1" dirty="0" smtClean="0"/>
              <a:t>Men marched asleep. Many had lost their boots  </a:t>
            </a:r>
            <a:br>
              <a:rPr lang="en-US" b="1" dirty="0" smtClean="0"/>
            </a:br>
            <a:r>
              <a:rPr lang="en-US" b="1" dirty="0" smtClean="0"/>
              <a:t>But limped on, blood-shod. All went lame; all blind;  </a:t>
            </a:r>
            <a:br>
              <a:rPr lang="en-US" b="1" dirty="0" smtClean="0"/>
            </a:br>
            <a:r>
              <a:rPr lang="en-US" b="1" dirty="0" smtClean="0"/>
              <a:t>Drunk with fatigue; deaf even to the hoots</a:t>
            </a:r>
            <a:r>
              <a:rPr lang="en-US" b="1" baseline="30000" dirty="0" smtClean="0"/>
              <a:t>4 </a:t>
            </a:r>
            <a:r>
              <a:rPr lang="en-US" b="1" dirty="0" smtClean="0"/>
              <a:t> </a:t>
            </a:r>
            <a:br>
              <a:rPr lang="en-US" b="1" dirty="0" smtClean="0"/>
            </a:br>
            <a:r>
              <a:rPr lang="en-US" b="1" dirty="0" smtClean="0"/>
              <a:t>Of tired, outstripped</a:t>
            </a:r>
            <a:r>
              <a:rPr lang="en-US" b="1" baseline="30000" dirty="0" smtClean="0"/>
              <a:t>5</a:t>
            </a:r>
            <a:r>
              <a:rPr lang="en-US" b="1" dirty="0" smtClean="0"/>
              <a:t> Five-Nines</a:t>
            </a:r>
            <a:r>
              <a:rPr lang="en-US" b="1" baseline="30000" dirty="0" smtClean="0"/>
              <a:t>6</a:t>
            </a:r>
            <a:r>
              <a:rPr lang="en-US" b="1" dirty="0" smtClean="0"/>
              <a:t> that dropped behind. </a:t>
            </a:r>
          </a:p>
          <a:p>
            <a:pPr>
              <a:buNone/>
            </a:pPr>
            <a:r>
              <a:rPr lang="en-US" b="1" dirty="0" smtClean="0"/>
              <a:t>         Gas!</a:t>
            </a:r>
            <a:r>
              <a:rPr lang="en-US" b="1" baseline="30000" dirty="0" smtClean="0"/>
              <a:t>7</a:t>
            </a:r>
            <a:r>
              <a:rPr lang="en-US" b="1" dirty="0" smtClean="0"/>
              <a:t> Gas! Quick, boys! –  An ecstasy of fumbling,  </a:t>
            </a:r>
            <a:br>
              <a:rPr lang="en-US" b="1" dirty="0" smtClean="0"/>
            </a:br>
            <a:r>
              <a:rPr lang="en-US" b="1" dirty="0" smtClean="0"/>
              <a:t>Fitting the clumsy helmets</a:t>
            </a:r>
            <a:r>
              <a:rPr lang="en-US" b="1" baseline="30000" dirty="0" smtClean="0"/>
              <a:t>8</a:t>
            </a:r>
            <a:r>
              <a:rPr lang="en-US" b="1" dirty="0" smtClean="0"/>
              <a:t> just in time;  </a:t>
            </a:r>
            <a:br>
              <a:rPr lang="en-US" b="1" dirty="0" smtClean="0"/>
            </a:br>
            <a:r>
              <a:rPr lang="en-US" b="1" dirty="0" smtClean="0"/>
              <a:t>But someone still was yelling out and stumbling,  </a:t>
            </a:r>
            <a:br>
              <a:rPr lang="en-US" b="1" dirty="0" smtClean="0"/>
            </a:br>
            <a:r>
              <a:rPr lang="en-US" b="1" dirty="0" smtClean="0"/>
              <a:t>And </a:t>
            </a:r>
            <a:r>
              <a:rPr lang="en-US" b="1" dirty="0" err="1" smtClean="0"/>
              <a:t>flound'ring</a:t>
            </a:r>
            <a:r>
              <a:rPr lang="en-US" b="1" dirty="0" smtClean="0"/>
              <a:t> like a man in fire or lime</a:t>
            </a:r>
            <a:r>
              <a:rPr lang="en-US" b="1" baseline="30000" dirty="0" smtClean="0"/>
              <a:t>9</a:t>
            </a:r>
            <a:r>
              <a:rPr lang="en-US" b="1" dirty="0" smtClean="0"/>
              <a:t> . . .  </a:t>
            </a:r>
            <a:br>
              <a:rPr lang="en-US" b="1" dirty="0" smtClean="0"/>
            </a:br>
            <a:r>
              <a:rPr lang="en-US" b="1" dirty="0" smtClean="0"/>
              <a:t>Dim, through the misty panes</a:t>
            </a:r>
            <a:r>
              <a:rPr lang="en-US" b="1" baseline="30000" dirty="0" smtClean="0"/>
              <a:t>10</a:t>
            </a:r>
            <a:r>
              <a:rPr lang="en-US" b="1" dirty="0" smtClean="0"/>
              <a:t> and thick green light,  </a:t>
            </a:r>
            <a:br>
              <a:rPr lang="en-US" b="1" dirty="0" smtClean="0"/>
            </a:br>
            <a:r>
              <a:rPr lang="en-US" b="1" dirty="0" smtClean="0"/>
              <a:t>As under a green sea, I saw him drowning.  </a:t>
            </a:r>
            <a:br>
              <a:rPr lang="en-US" b="1" dirty="0" smtClean="0"/>
            </a:br>
            <a:r>
              <a:rPr lang="en-US" b="1" dirty="0" smtClean="0"/>
              <a:t>In all my dreams, before my helpless sight,  </a:t>
            </a:r>
            <a:br>
              <a:rPr lang="en-US" b="1" dirty="0" smtClean="0"/>
            </a:br>
            <a:r>
              <a:rPr lang="en-US" b="1" dirty="0" smtClean="0"/>
              <a:t>He plunges at me, guttering,</a:t>
            </a:r>
            <a:r>
              <a:rPr lang="en-US" b="1" baseline="30000" dirty="0" smtClean="0"/>
              <a:t>11</a:t>
            </a:r>
            <a:r>
              <a:rPr lang="en-US" b="1" dirty="0" smtClean="0"/>
              <a:t> choking, drowning.  </a:t>
            </a:r>
          </a:p>
          <a:p>
            <a:pPr>
              <a:buNone/>
            </a:pPr>
            <a:r>
              <a:rPr lang="en-US" b="1" dirty="0" smtClean="0"/>
              <a:t>         If in some smothering dreams you too could pace  </a:t>
            </a:r>
            <a:br>
              <a:rPr lang="en-US" b="1" dirty="0" smtClean="0"/>
            </a:br>
            <a:r>
              <a:rPr lang="en-US" b="1" dirty="0" smtClean="0"/>
              <a:t>Behind the wagon that we flung him in,  </a:t>
            </a:r>
            <a:br>
              <a:rPr lang="en-US" b="1" dirty="0" smtClean="0"/>
            </a:br>
            <a:r>
              <a:rPr lang="en-US" b="1" dirty="0" smtClean="0"/>
              <a:t>And watch the white eyes writhing in his face,  </a:t>
            </a:r>
            <a:br>
              <a:rPr lang="en-US" b="1" dirty="0" smtClean="0"/>
            </a:br>
            <a:r>
              <a:rPr lang="en-US" b="1" dirty="0" smtClean="0"/>
              <a:t>His hanging face, like a devil's sick of sin;  </a:t>
            </a:r>
            <a:br>
              <a:rPr lang="en-US" b="1" dirty="0" smtClean="0"/>
            </a:br>
            <a:r>
              <a:rPr lang="en-US" b="1" dirty="0" smtClean="0"/>
              <a:t>If you could hear, at every jolt, the blood  </a:t>
            </a:r>
            <a:br>
              <a:rPr lang="en-US" b="1" dirty="0" smtClean="0"/>
            </a:br>
            <a:r>
              <a:rPr lang="en-US" b="1" dirty="0" smtClean="0"/>
              <a:t>Come gargling from the froth-corrupted lungs,  </a:t>
            </a:r>
            <a:br>
              <a:rPr lang="en-US" b="1" dirty="0" smtClean="0"/>
            </a:br>
            <a:r>
              <a:rPr lang="en-US" b="1" dirty="0" smtClean="0"/>
              <a:t>Obscene as cancer, bitter as the cud</a:t>
            </a:r>
            <a:r>
              <a:rPr lang="en-US" b="1" baseline="30000" dirty="0" smtClean="0"/>
              <a:t>12 </a:t>
            </a:r>
            <a:r>
              <a:rPr lang="en-US" b="1" dirty="0" smtClean="0"/>
              <a:t> </a:t>
            </a:r>
            <a:br>
              <a:rPr lang="en-US" b="1" dirty="0" smtClean="0"/>
            </a:br>
            <a:r>
              <a:rPr lang="en-US" b="1" dirty="0" smtClean="0"/>
              <a:t>Of vile, incurable sores on innocent tongues,  </a:t>
            </a:r>
            <a:br>
              <a:rPr lang="en-US" b="1" dirty="0" smtClean="0"/>
            </a:br>
            <a:r>
              <a:rPr lang="en-US" b="1" dirty="0" smtClean="0"/>
              <a:t>My friend, you would not tell with such high zest</a:t>
            </a:r>
            <a:r>
              <a:rPr lang="en-US" b="1" baseline="30000" dirty="0" smtClean="0"/>
              <a:t>13 </a:t>
            </a:r>
            <a:r>
              <a:rPr lang="en-US" b="1" dirty="0" smtClean="0"/>
              <a:t> </a:t>
            </a:r>
            <a:br>
              <a:rPr lang="en-US" b="1" dirty="0" smtClean="0"/>
            </a:br>
            <a:r>
              <a:rPr lang="en-US" b="1" dirty="0" smtClean="0"/>
              <a:t>To children ardent</a:t>
            </a:r>
            <a:r>
              <a:rPr lang="en-US" b="1" baseline="30000" dirty="0" smtClean="0"/>
              <a:t>14</a:t>
            </a:r>
            <a:r>
              <a:rPr lang="en-US" b="1" dirty="0" smtClean="0"/>
              <a:t> for some desperate glory,  </a:t>
            </a:r>
            <a:br>
              <a:rPr lang="en-US" b="1" dirty="0" smtClean="0"/>
            </a:br>
            <a:r>
              <a:rPr lang="en-US" b="1" dirty="0" smtClean="0"/>
              <a:t>The old Lie; </a:t>
            </a:r>
            <a:r>
              <a:rPr lang="en-US" b="1" dirty="0" err="1" smtClean="0"/>
              <a:t>Dulce</a:t>
            </a:r>
            <a:r>
              <a:rPr lang="en-US" b="1" dirty="0" smtClean="0"/>
              <a:t> et Decorum </a:t>
            </a:r>
            <a:r>
              <a:rPr lang="en-US" b="1" dirty="0" err="1" smtClean="0"/>
              <a:t>est</a:t>
            </a:r>
            <a:r>
              <a:rPr lang="en-US" b="1" dirty="0" smtClean="0"/>
              <a:t>  </a:t>
            </a:r>
            <a:br>
              <a:rPr lang="en-US" b="1" dirty="0" smtClean="0"/>
            </a:br>
            <a:r>
              <a:rPr lang="en-US" b="1" dirty="0" smtClean="0"/>
              <a:t>Pro patria mori.</a:t>
            </a:r>
            <a:r>
              <a:rPr lang="en-US" b="1" baseline="30000" dirty="0" smtClean="0"/>
              <a:t>15</a:t>
            </a:r>
            <a:r>
              <a:rPr lang="en-US" b="1" dirty="0" smtClean="0"/>
              <a:t> </a:t>
            </a:r>
          </a:p>
          <a:p>
            <a:pPr>
              <a:buNone/>
            </a:pPr>
            <a:r>
              <a:rPr lang="en-US" b="1" dirty="0" smtClean="0"/>
              <a:t>				</a:t>
            </a:r>
          </a:p>
          <a:p>
            <a:pPr>
              <a:buNone/>
            </a:pPr>
            <a:r>
              <a:rPr lang="en-US" b="1" dirty="0" smtClean="0"/>
              <a:t>		WILFRED OWEN  1893 - 1918 </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descr="C:\Users\rbennett\Desktop\WWI_Gas_mask_with_bag[1].jpg"/>
          <p:cNvPicPr>
            <a:picLocks noChangeAspect="1" noChangeArrowheads="1"/>
          </p:cNvPicPr>
          <p:nvPr/>
        </p:nvPicPr>
        <p:blipFill>
          <a:blip r:embed="rId2"/>
          <a:srcRect/>
          <a:stretch>
            <a:fillRect/>
          </a:stretch>
        </p:blipFill>
        <p:spPr bwMode="auto">
          <a:xfrm>
            <a:off x="914400" y="3048000"/>
            <a:ext cx="4225925" cy="4043363"/>
          </a:xfrm>
          <a:prstGeom prst="rect">
            <a:avLst/>
          </a:prstGeom>
          <a:noFill/>
        </p:spPr>
      </p:pic>
      <p:pic>
        <p:nvPicPr>
          <p:cNvPr id="53251" name="Picture 3" descr="C:\Users\rbennett\Desktop\What-is-Mustard-Gas-2[1].jpg"/>
          <p:cNvPicPr>
            <a:picLocks noChangeAspect="1" noChangeArrowheads="1"/>
          </p:cNvPicPr>
          <p:nvPr/>
        </p:nvPicPr>
        <p:blipFill>
          <a:blip r:embed="rId3"/>
          <a:srcRect/>
          <a:stretch>
            <a:fillRect/>
          </a:stretch>
        </p:blipFill>
        <p:spPr bwMode="auto">
          <a:xfrm>
            <a:off x="5029200" y="304800"/>
            <a:ext cx="3246390" cy="3810000"/>
          </a:xfrm>
          <a:prstGeom prst="rect">
            <a:avLst/>
          </a:prstGeom>
          <a:noFill/>
        </p:spPr>
      </p:pic>
      <p:pic>
        <p:nvPicPr>
          <p:cNvPr id="53252" name="Picture 4" descr="C:\Users\rbennett\Desktop\British_crew_preparing_155_mm_shells_Italy_22-02-1945_IWM_NA_22473[1].jpg"/>
          <p:cNvPicPr>
            <a:picLocks noChangeAspect="1" noChangeArrowheads="1"/>
          </p:cNvPicPr>
          <p:nvPr/>
        </p:nvPicPr>
        <p:blipFill>
          <a:blip r:embed="rId4"/>
          <a:srcRect/>
          <a:stretch>
            <a:fillRect/>
          </a:stretch>
        </p:blipFill>
        <p:spPr bwMode="auto">
          <a:xfrm>
            <a:off x="152400" y="228600"/>
            <a:ext cx="2971800" cy="292536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5300" name="Picture 4" descr="C:\Users\rbennett\Desktop\yperit_195[1].jpg"/>
          <p:cNvPicPr>
            <a:picLocks noChangeAspect="1" noChangeArrowheads="1"/>
          </p:cNvPicPr>
          <p:nvPr/>
        </p:nvPicPr>
        <p:blipFill>
          <a:blip r:embed="rId2"/>
          <a:srcRect/>
          <a:stretch>
            <a:fillRect/>
          </a:stretch>
        </p:blipFill>
        <p:spPr bwMode="auto">
          <a:xfrm>
            <a:off x="2590800" y="0"/>
            <a:ext cx="5331036" cy="6553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2163763"/>
          </a:xfrm>
        </p:spPr>
        <p:txBody>
          <a:bodyPr>
            <a:normAutofit/>
          </a:bodyPr>
          <a:lstStyle/>
          <a:p>
            <a:r>
              <a:rPr lang="en-US" dirty="0"/>
              <a:t>Poetry is economical use of words.  It’s maximum information, emotion entertainment and </a:t>
            </a:r>
            <a:r>
              <a:rPr lang="en-US" dirty="0" smtClean="0"/>
              <a:t>enlightenment </a:t>
            </a:r>
            <a:r>
              <a:rPr lang="en-US" dirty="0"/>
              <a:t>in the fewest words possible no matter how complex the subject.</a:t>
            </a:r>
          </a:p>
          <a:p>
            <a:endParaRPr lang="en-US" dirty="0"/>
          </a:p>
        </p:txBody>
      </p:sp>
      <p:pic>
        <p:nvPicPr>
          <p:cNvPr id="3074" name="Picture 2" descr="C:\Users\rsbennett\Desktop\alancross_780x390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71800"/>
            <a:ext cx="5680075" cy="28400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943600"/>
            <a:ext cx="6781800" cy="1200329"/>
          </a:xfrm>
          <a:prstGeom prst="rect">
            <a:avLst/>
          </a:prstGeom>
          <a:noFill/>
        </p:spPr>
        <p:txBody>
          <a:bodyPr wrap="square" rtlCol="0">
            <a:spAutoFit/>
          </a:bodyPr>
          <a:lstStyle/>
          <a:p>
            <a:r>
              <a:rPr lang="en-US" dirty="0"/>
              <a:t> </a:t>
            </a:r>
          </a:p>
          <a:p>
            <a:pPr lvl="0"/>
            <a:r>
              <a:rPr lang="en-US" dirty="0"/>
              <a:t>Alan Cross, </a:t>
            </a:r>
            <a:r>
              <a:rPr lang="en-US" i="1" dirty="0"/>
              <a:t>The Ongoing History of New Music </a:t>
            </a:r>
            <a:r>
              <a:rPr lang="en-US" dirty="0"/>
              <a:t> episode 197 –“Deconstructing the Arctic Monkeys” (podcast)</a:t>
            </a:r>
          </a:p>
          <a:p>
            <a:endParaRPr lang="en-US" dirty="0"/>
          </a:p>
        </p:txBody>
      </p:sp>
    </p:spTree>
    <p:extLst>
      <p:ext uri="{BB962C8B-B14F-4D97-AF65-F5344CB8AC3E}">
        <p14:creationId xmlns:p14="http://schemas.microsoft.com/office/powerpoint/2010/main" val="4178553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descr="C:\Users\rbennett\Desktop\WWI_Gas_mask_with_bag[1].jpg"/>
          <p:cNvPicPr>
            <a:picLocks noChangeAspect="1" noChangeArrowheads="1"/>
          </p:cNvPicPr>
          <p:nvPr/>
        </p:nvPicPr>
        <p:blipFill>
          <a:blip r:embed="rId2"/>
          <a:srcRect/>
          <a:stretch>
            <a:fillRect/>
          </a:stretch>
        </p:blipFill>
        <p:spPr bwMode="auto">
          <a:xfrm>
            <a:off x="914400" y="3048000"/>
            <a:ext cx="4225925" cy="4043363"/>
          </a:xfrm>
          <a:prstGeom prst="rect">
            <a:avLst/>
          </a:prstGeom>
          <a:noFill/>
        </p:spPr>
      </p:pic>
      <p:pic>
        <p:nvPicPr>
          <p:cNvPr id="53251" name="Picture 3" descr="C:\Users\rbennett\Desktop\What-is-Mustard-Gas-2[1].jpg"/>
          <p:cNvPicPr>
            <a:picLocks noChangeAspect="1" noChangeArrowheads="1"/>
          </p:cNvPicPr>
          <p:nvPr/>
        </p:nvPicPr>
        <p:blipFill>
          <a:blip r:embed="rId3"/>
          <a:srcRect/>
          <a:stretch>
            <a:fillRect/>
          </a:stretch>
        </p:blipFill>
        <p:spPr bwMode="auto">
          <a:xfrm>
            <a:off x="5029200" y="304800"/>
            <a:ext cx="3246390" cy="3810000"/>
          </a:xfrm>
          <a:prstGeom prst="rect">
            <a:avLst/>
          </a:prstGeom>
          <a:noFill/>
        </p:spPr>
      </p:pic>
      <p:pic>
        <p:nvPicPr>
          <p:cNvPr id="53252" name="Picture 4" descr="C:\Users\rbennett\Desktop\British_crew_preparing_155_mm_shells_Italy_22-02-1945_IWM_NA_22473[1].jpg"/>
          <p:cNvPicPr>
            <a:picLocks noChangeAspect="1" noChangeArrowheads="1"/>
          </p:cNvPicPr>
          <p:nvPr/>
        </p:nvPicPr>
        <p:blipFill>
          <a:blip r:embed="rId4"/>
          <a:srcRect/>
          <a:stretch>
            <a:fillRect/>
          </a:stretch>
        </p:blipFill>
        <p:spPr bwMode="auto">
          <a:xfrm>
            <a:off x="152400" y="228600"/>
            <a:ext cx="2971800" cy="292536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Dulce</a:t>
            </a:r>
            <a:r>
              <a:rPr lang="en-US" i="1" dirty="0" smtClean="0"/>
              <a:t> et decorum </a:t>
            </a:r>
            <a:r>
              <a:rPr lang="en-US" i="1" dirty="0" err="1" smtClean="0"/>
              <a:t>est</a:t>
            </a:r>
            <a:endParaRPr lang="en-US" i="1" dirty="0"/>
          </a:p>
        </p:txBody>
      </p:sp>
      <p:sp>
        <p:nvSpPr>
          <p:cNvPr id="3" name="Content Placeholder 2"/>
          <p:cNvSpPr>
            <a:spLocks noGrp="1"/>
          </p:cNvSpPr>
          <p:nvPr>
            <p:ph idx="1"/>
          </p:nvPr>
        </p:nvSpPr>
        <p:spPr>
          <a:xfrm>
            <a:off x="685800" y="1600200"/>
            <a:ext cx="8001000" cy="4525963"/>
          </a:xfrm>
        </p:spPr>
        <p:txBody>
          <a:bodyPr>
            <a:normAutofit fontScale="92500" lnSpcReduction="10000"/>
          </a:bodyPr>
          <a:lstStyle/>
          <a:p>
            <a:pPr>
              <a:buNone/>
            </a:pPr>
            <a:r>
              <a:rPr lang="en-US" i="1" dirty="0" smtClean="0"/>
              <a:t>    </a:t>
            </a:r>
            <a:r>
              <a:rPr lang="en-US" i="1" dirty="0" err="1" smtClean="0"/>
              <a:t>Dulce</a:t>
            </a:r>
            <a:r>
              <a:rPr lang="en-US" i="1" dirty="0" smtClean="0"/>
              <a:t> et decorum </a:t>
            </a:r>
            <a:r>
              <a:rPr lang="en-US" i="1" dirty="0" err="1" smtClean="0"/>
              <a:t>est</a:t>
            </a:r>
            <a:r>
              <a:rPr lang="en-US" i="1" dirty="0" smtClean="0"/>
              <a:t> pro patria </a:t>
            </a:r>
            <a:r>
              <a:rPr lang="en-US" i="1" dirty="0" err="1" smtClean="0"/>
              <a:t>mori</a:t>
            </a:r>
            <a:r>
              <a:rPr lang="en-US" i="1" dirty="0" smtClean="0"/>
              <a:t>:</a:t>
            </a:r>
          </a:p>
          <a:p>
            <a:pPr>
              <a:buNone/>
            </a:pPr>
            <a:r>
              <a:rPr lang="en-US" dirty="0" smtClean="0"/>
              <a:t>    </a:t>
            </a:r>
            <a:r>
              <a:rPr lang="en-US" i="1" dirty="0" err="1" smtClean="0"/>
              <a:t>mors</a:t>
            </a:r>
            <a:r>
              <a:rPr lang="en-US" i="1" dirty="0" smtClean="0"/>
              <a:t> et </a:t>
            </a:r>
            <a:r>
              <a:rPr lang="en-US" i="1" dirty="0" err="1" smtClean="0"/>
              <a:t>fugacem</a:t>
            </a:r>
            <a:r>
              <a:rPr lang="en-US" i="1" dirty="0" smtClean="0"/>
              <a:t> </a:t>
            </a:r>
            <a:r>
              <a:rPr lang="en-US" i="1" dirty="0" err="1" smtClean="0"/>
              <a:t>persequitur</a:t>
            </a:r>
            <a:r>
              <a:rPr lang="en-US" i="1" dirty="0" smtClean="0"/>
              <a:t> </a:t>
            </a:r>
            <a:r>
              <a:rPr lang="en-US" i="1" dirty="0" err="1" smtClean="0"/>
              <a:t>virum</a:t>
            </a:r>
            <a:r>
              <a:rPr lang="en-US" i="1" dirty="0" smtClean="0"/>
              <a:t>                 </a:t>
            </a:r>
            <a:r>
              <a:rPr lang="en-US" dirty="0" smtClean="0"/>
              <a:t> </a:t>
            </a:r>
            <a:r>
              <a:rPr lang="en-US" i="1" dirty="0" err="1" smtClean="0"/>
              <a:t>nec</a:t>
            </a:r>
            <a:r>
              <a:rPr lang="en-US" i="1" dirty="0" smtClean="0"/>
              <a:t> </a:t>
            </a:r>
            <a:r>
              <a:rPr lang="en-US" i="1" dirty="0" err="1" smtClean="0"/>
              <a:t>parcit</a:t>
            </a:r>
            <a:r>
              <a:rPr lang="en-US" i="1" dirty="0" smtClean="0"/>
              <a:t> </a:t>
            </a:r>
            <a:r>
              <a:rPr lang="en-US" i="1" dirty="0" err="1" smtClean="0"/>
              <a:t>inbellis</a:t>
            </a:r>
            <a:r>
              <a:rPr lang="en-US" i="1" dirty="0" smtClean="0"/>
              <a:t> </a:t>
            </a:r>
            <a:r>
              <a:rPr lang="en-US" i="1" dirty="0" err="1" smtClean="0"/>
              <a:t>iuventae</a:t>
            </a:r>
            <a:r>
              <a:rPr lang="en-US" i="1" dirty="0" smtClean="0"/>
              <a:t>                  </a:t>
            </a:r>
            <a:r>
              <a:rPr lang="en-US" dirty="0" smtClean="0"/>
              <a:t>       </a:t>
            </a:r>
            <a:r>
              <a:rPr lang="en-US" i="1" dirty="0" err="1" smtClean="0"/>
              <a:t>poplitibus</a:t>
            </a:r>
            <a:r>
              <a:rPr lang="en-US" i="1" dirty="0" smtClean="0"/>
              <a:t> </a:t>
            </a:r>
            <a:r>
              <a:rPr lang="en-US" i="1" dirty="0" err="1" smtClean="0"/>
              <a:t>timidove</a:t>
            </a:r>
            <a:r>
              <a:rPr lang="en-US" i="1" dirty="0" smtClean="0"/>
              <a:t> </a:t>
            </a:r>
            <a:r>
              <a:rPr lang="en-US" i="1" dirty="0" err="1" smtClean="0"/>
              <a:t>tergo</a:t>
            </a:r>
            <a:r>
              <a:rPr lang="en-US" i="1" dirty="0" smtClean="0"/>
              <a:t>.</a:t>
            </a:r>
            <a:endParaRPr lang="en-US" dirty="0" smtClean="0"/>
          </a:p>
          <a:p>
            <a:pPr lvl="1">
              <a:buNone/>
            </a:pPr>
            <a:endParaRPr lang="en-US" dirty="0" smtClean="0"/>
          </a:p>
          <a:p>
            <a:pPr>
              <a:buNone/>
            </a:pPr>
            <a:r>
              <a:rPr lang="en-US" sz="2800" dirty="0" smtClean="0"/>
              <a:t>     How sweet and fitting it is to die for one's country:  Death pursues the man who flees,</a:t>
            </a:r>
          </a:p>
          <a:p>
            <a:pPr>
              <a:buNone/>
            </a:pPr>
            <a:r>
              <a:rPr lang="en-US" sz="2800" dirty="0" smtClean="0"/>
              <a:t>     spares not the hamstrings or cowardly backs </a:t>
            </a:r>
          </a:p>
          <a:p>
            <a:pPr>
              <a:buNone/>
            </a:pPr>
            <a:r>
              <a:rPr lang="en-US" sz="2800" dirty="0" smtClean="0"/>
              <a:t>     Of battle-shy youths.</a:t>
            </a:r>
          </a:p>
          <a:p>
            <a:pPr>
              <a:buNone/>
            </a:pPr>
            <a:r>
              <a:rPr lang="en-US" dirty="0" smtClean="0"/>
              <a:t>                                      Horace (Odes iii 2.13):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“They wrote in the old days that it was sweet and fitting to die for one’s country.  But in modern warfare there is nothing sweet nor fitting in your dying.  You will die like a dog for no good reason.”</a:t>
            </a:r>
          </a:p>
          <a:p>
            <a:pPr lvl="1" algn="r"/>
            <a:r>
              <a:rPr lang="en-US" dirty="0" smtClean="0"/>
              <a:t>Ernest Hemingway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Owen was killed in action on 4 November 1918 during the crossing of the </a:t>
            </a:r>
            <a:r>
              <a:rPr lang="en-US" dirty="0" err="1" smtClean="0">
                <a:hlinkClick r:id="rId2" action="ppaction://hlinkfile" tooltip="Sambre–Oise Canal"/>
              </a:rPr>
              <a:t>Sambre</a:t>
            </a:r>
            <a:r>
              <a:rPr lang="en-US" dirty="0" smtClean="0">
                <a:hlinkClick r:id="rId2" action="ppaction://hlinkfile" tooltip="Sambre–Oise Canal"/>
              </a:rPr>
              <a:t>–Oise Canal</a:t>
            </a:r>
            <a:r>
              <a:rPr lang="en-US" dirty="0" smtClean="0"/>
              <a:t>, exactly one week (almost to the hour) before the signing of the </a:t>
            </a:r>
            <a:r>
              <a:rPr lang="en-US" dirty="0" smtClean="0">
                <a:hlinkClick r:id="rId3" action="ppaction://hlinkfile" tooltip="Armistice with Germany (Compiègne)"/>
              </a:rPr>
              <a:t>Armistice</a:t>
            </a:r>
            <a:r>
              <a:rPr lang="en-US" dirty="0" smtClean="0"/>
              <a:t> and was promoted to the rank of Lieutenant the day after his death. His mother received the telegram informing her of his death on </a:t>
            </a:r>
            <a:r>
              <a:rPr lang="en-US" dirty="0" smtClean="0">
                <a:hlinkClick r:id="rId4" action="ppaction://hlinkfile" tooltip="Armistice Day"/>
              </a:rPr>
              <a:t>Armistice Day</a:t>
            </a:r>
            <a:r>
              <a:rPr lang="en-US" dirty="0" smtClean="0"/>
              <a:t>, as the church bells were ringing out in celebration.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r>
              <a:rPr lang="en-US" sz="1500" dirty="0" smtClean="0"/>
              <a:t>1 </a:t>
            </a:r>
            <a:r>
              <a:rPr lang="en-US" sz="1500" b="1" dirty="0" smtClean="0"/>
              <a:t>DULCE ET DECORUM EST - the first words of a Latin saying (taken from an ode by Horace). The words were widely understood and often quoted at the start of the First World War. They mean "It is sweet and right." The full saying ends the poem: </a:t>
            </a:r>
            <a:r>
              <a:rPr lang="en-US" sz="1500" b="1" dirty="0" err="1" smtClean="0"/>
              <a:t>Dulce</a:t>
            </a:r>
            <a:r>
              <a:rPr lang="en-US" sz="1500" b="1" dirty="0" smtClean="0"/>
              <a:t> et decorum </a:t>
            </a:r>
            <a:r>
              <a:rPr lang="en-US" sz="1500" b="1" dirty="0" err="1" smtClean="0"/>
              <a:t>est</a:t>
            </a:r>
            <a:r>
              <a:rPr lang="en-US" sz="1500" b="1" dirty="0" smtClean="0"/>
              <a:t> pro patria </a:t>
            </a:r>
            <a:r>
              <a:rPr lang="en-US" sz="1500" b="1" dirty="0" err="1" smtClean="0"/>
              <a:t>mori</a:t>
            </a:r>
            <a:r>
              <a:rPr lang="en-US" sz="1500" b="1" dirty="0" smtClean="0"/>
              <a:t> - it is sweet and right to die for your country. In other words, it is a wonderful and great </a:t>
            </a:r>
            <a:r>
              <a:rPr lang="en-US" sz="1500" b="1" dirty="0" err="1" smtClean="0"/>
              <a:t>honour</a:t>
            </a:r>
            <a:r>
              <a:rPr lang="en-US" sz="1500" b="1" dirty="0" smtClean="0"/>
              <a:t> to fight and die for your country  </a:t>
            </a:r>
          </a:p>
          <a:p>
            <a:r>
              <a:rPr lang="en-US" sz="1500" b="1" dirty="0" smtClean="0"/>
              <a:t>2 rockets which were sent up to burn with a brilliant glare to light up men and other targets in the area between the front lines (See illustration, page 118 of </a:t>
            </a:r>
            <a:r>
              <a:rPr lang="en-US" sz="1500" b="1" i="1" dirty="0" smtClean="0"/>
              <a:t>Out in the Dark.</a:t>
            </a:r>
            <a:r>
              <a:rPr lang="en-US" sz="1500" b="1" dirty="0" smtClean="0"/>
              <a:t>)  </a:t>
            </a:r>
          </a:p>
          <a:p>
            <a:r>
              <a:rPr lang="en-US" sz="1500" b="1" dirty="0" smtClean="0"/>
              <a:t>3 a camp away from the front line where exhausted soldiers might rest for a few days, or longer  </a:t>
            </a:r>
          </a:p>
          <a:p>
            <a:r>
              <a:rPr lang="en-US" sz="1500" b="1" dirty="0" smtClean="0"/>
              <a:t>4 the noise made by the shells rushing through the air  </a:t>
            </a:r>
          </a:p>
          <a:p>
            <a:r>
              <a:rPr lang="en-US" sz="1500" b="1" dirty="0" smtClean="0"/>
              <a:t>5 outpaced, the soldiers have struggled beyond the reach of these shells which are now falling behind them as they struggle away from the scene of battle    </a:t>
            </a:r>
          </a:p>
          <a:p>
            <a:r>
              <a:rPr lang="en-US" sz="1500" b="1" dirty="0" smtClean="0"/>
              <a:t>6 Five-Nines - 5.9 </a:t>
            </a:r>
            <a:r>
              <a:rPr lang="en-US" sz="1500" b="1" dirty="0" err="1" smtClean="0"/>
              <a:t>calibre</a:t>
            </a:r>
            <a:r>
              <a:rPr lang="en-US" sz="1500" b="1" dirty="0" smtClean="0"/>
              <a:t> explosive shells  </a:t>
            </a:r>
          </a:p>
          <a:p>
            <a:r>
              <a:rPr lang="en-US" sz="1500" b="1" dirty="0" smtClean="0"/>
              <a:t>7 poison gas. From the symptoms it would appear to be chlorine or phosgene gas. The filling of the lungs with fluid had the same effects as when a person drowned  </a:t>
            </a:r>
          </a:p>
          <a:p>
            <a:r>
              <a:rPr lang="en-US" sz="1500" b="1" dirty="0" smtClean="0"/>
              <a:t>8 the early name for gas masks  </a:t>
            </a:r>
          </a:p>
          <a:p>
            <a:r>
              <a:rPr lang="en-US" sz="1500" b="1" dirty="0" smtClean="0"/>
              <a:t>9 a white chalky substance which can burn live tissue  </a:t>
            </a:r>
          </a:p>
          <a:p>
            <a:r>
              <a:rPr lang="en-US" sz="1500" b="1" dirty="0" smtClean="0"/>
              <a:t>10 the glass in the eyepieces of the gas masks  </a:t>
            </a:r>
          </a:p>
          <a:p>
            <a:r>
              <a:rPr lang="en-US" sz="1500" b="1" dirty="0" smtClean="0"/>
              <a:t>11 Owen probably meant flickering out like a candle or gurgling like water draining down a gutter, referring to the sounds in the throat of the choking man, or it might be a sound partly like stuttering and partly like gurgling  </a:t>
            </a:r>
          </a:p>
          <a:p>
            <a:r>
              <a:rPr lang="en-US" sz="1500" b="1" dirty="0" smtClean="0"/>
              <a:t>12 normally the regurgitated grass that cows chew; here a similar looking material was issuing from the soldier's mouth  </a:t>
            </a:r>
          </a:p>
          <a:p>
            <a:r>
              <a:rPr lang="en-US" sz="1500" b="1" dirty="0" smtClean="0"/>
              <a:t>13 high zest - idealistic enthusiasm, keenly believing in the rightness of the idea  </a:t>
            </a:r>
          </a:p>
          <a:p>
            <a:r>
              <a:rPr lang="en-US" sz="1500" b="1" dirty="0" smtClean="0"/>
              <a:t>14 keen  </a:t>
            </a:r>
          </a:p>
          <a:p>
            <a:r>
              <a:rPr lang="en-US" sz="1500" b="1" dirty="0" smtClean="0"/>
              <a:t>15 see note 1  </a:t>
            </a:r>
            <a:endParaRPr lang="en-US" sz="15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55000" lnSpcReduction="20000"/>
          </a:bodyPr>
          <a:lstStyle/>
          <a:p>
            <a:r>
              <a:rPr lang="en-GB" b="1" dirty="0" smtClean="0"/>
              <a:t>Mother to Son</a:t>
            </a:r>
            <a:endParaRPr lang="en-US" dirty="0" smtClean="0"/>
          </a:p>
          <a:p>
            <a:r>
              <a:rPr lang="en-GB" dirty="0" smtClean="0"/>
              <a:t> </a:t>
            </a:r>
            <a:endParaRPr lang="en-US" dirty="0" smtClean="0"/>
          </a:p>
          <a:p>
            <a:r>
              <a:rPr lang="en-GB" dirty="0" smtClean="0"/>
              <a:t>Well, son, I'll tell you:</a:t>
            </a:r>
            <a:br>
              <a:rPr lang="en-GB" dirty="0" smtClean="0"/>
            </a:br>
            <a:r>
              <a:rPr lang="en-GB" dirty="0" smtClean="0"/>
              <a:t>Life for me </a:t>
            </a:r>
            <a:r>
              <a:rPr lang="en-GB" dirty="0" err="1" smtClean="0"/>
              <a:t>ain't</a:t>
            </a:r>
            <a:r>
              <a:rPr lang="en-GB" dirty="0" smtClean="0"/>
              <a:t> been no crystal stair.</a:t>
            </a:r>
            <a:br>
              <a:rPr lang="en-GB" dirty="0" smtClean="0"/>
            </a:br>
            <a:r>
              <a:rPr lang="en-GB" dirty="0" smtClean="0"/>
              <a:t>It's had tacks in it,</a:t>
            </a:r>
            <a:br>
              <a:rPr lang="en-GB" dirty="0" smtClean="0"/>
            </a:br>
            <a:r>
              <a:rPr lang="en-GB" dirty="0" smtClean="0"/>
              <a:t>And splinters,</a:t>
            </a:r>
            <a:br>
              <a:rPr lang="en-GB" dirty="0" smtClean="0"/>
            </a:br>
            <a:r>
              <a:rPr lang="en-GB" dirty="0" smtClean="0"/>
              <a:t>And boards torn up,</a:t>
            </a:r>
            <a:br>
              <a:rPr lang="en-GB" dirty="0" smtClean="0"/>
            </a:br>
            <a:r>
              <a:rPr lang="en-GB" dirty="0" smtClean="0"/>
              <a:t>And places with no carpet on the floor—</a:t>
            </a:r>
            <a:br>
              <a:rPr lang="en-GB" dirty="0" smtClean="0"/>
            </a:br>
            <a:r>
              <a:rPr lang="en-GB" dirty="0" smtClean="0"/>
              <a:t>Bare.</a:t>
            </a:r>
            <a:br>
              <a:rPr lang="en-GB" dirty="0" smtClean="0"/>
            </a:br>
            <a:r>
              <a:rPr lang="en-GB" dirty="0" smtClean="0"/>
              <a:t>But all the time </a:t>
            </a:r>
            <a:br>
              <a:rPr lang="en-GB" dirty="0" smtClean="0"/>
            </a:br>
            <a:r>
              <a:rPr lang="en-GB" dirty="0" err="1" smtClean="0"/>
              <a:t>I'se</a:t>
            </a:r>
            <a:r>
              <a:rPr lang="en-GB" dirty="0" smtClean="0"/>
              <a:t> been a-</a:t>
            </a:r>
            <a:r>
              <a:rPr lang="en-GB" dirty="0" err="1" smtClean="0"/>
              <a:t>climbin</a:t>
            </a:r>
            <a:r>
              <a:rPr lang="en-GB" dirty="0" smtClean="0"/>
              <a:t>' on,</a:t>
            </a:r>
            <a:br>
              <a:rPr lang="en-GB" dirty="0" smtClean="0"/>
            </a:br>
            <a:r>
              <a:rPr lang="en-GB" dirty="0" smtClean="0"/>
              <a:t>And </a:t>
            </a:r>
            <a:r>
              <a:rPr lang="en-GB" dirty="0" err="1" smtClean="0"/>
              <a:t>reachin</a:t>
            </a:r>
            <a:r>
              <a:rPr lang="en-GB" dirty="0" smtClean="0"/>
              <a:t>' </a:t>
            </a:r>
            <a:r>
              <a:rPr lang="en-GB" dirty="0" err="1" smtClean="0"/>
              <a:t>landin's</a:t>
            </a:r>
            <a:r>
              <a:rPr lang="en-GB" dirty="0" smtClean="0"/>
              <a:t>,</a:t>
            </a:r>
            <a:br>
              <a:rPr lang="en-GB" dirty="0" smtClean="0"/>
            </a:br>
            <a:r>
              <a:rPr lang="en-GB" dirty="0" smtClean="0"/>
              <a:t>And </a:t>
            </a:r>
            <a:r>
              <a:rPr lang="en-GB" dirty="0" err="1" smtClean="0"/>
              <a:t>turnin</a:t>
            </a:r>
            <a:r>
              <a:rPr lang="en-GB" dirty="0" smtClean="0"/>
              <a:t>' corners,</a:t>
            </a:r>
            <a:br>
              <a:rPr lang="en-GB" dirty="0" smtClean="0"/>
            </a:br>
            <a:r>
              <a:rPr lang="en-GB" dirty="0" smtClean="0"/>
              <a:t>And sometimes </a:t>
            </a:r>
            <a:r>
              <a:rPr lang="en-GB" dirty="0" err="1" smtClean="0"/>
              <a:t>goin</a:t>
            </a:r>
            <a:r>
              <a:rPr lang="en-GB" dirty="0" smtClean="0"/>
              <a:t>' in the dark</a:t>
            </a:r>
            <a:br>
              <a:rPr lang="en-GB" dirty="0" smtClean="0"/>
            </a:br>
            <a:r>
              <a:rPr lang="en-GB" dirty="0" smtClean="0"/>
              <a:t>Where there </a:t>
            </a:r>
            <a:r>
              <a:rPr lang="en-GB" dirty="0" err="1" smtClean="0"/>
              <a:t>ain't</a:t>
            </a:r>
            <a:r>
              <a:rPr lang="en-GB" dirty="0" smtClean="0"/>
              <a:t> been no light.</a:t>
            </a:r>
            <a:br>
              <a:rPr lang="en-GB" dirty="0" smtClean="0"/>
            </a:br>
            <a:r>
              <a:rPr lang="en-GB" dirty="0" smtClean="0"/>
              <a:t>So, boy, don't you turn back.</a:t>
            </a:r>
            <a:br>
              <a:rPr lang="en-GB" dirty="0" smtClean="0"/>
            </a:br>
            <a:r>
              <a:rPr lang="en-GB" dirty="0" smtClean="0"/>
              <a:t>Don't you set down on the steps.</a:t>
            </a:r>
            <a:br>
              <a:rPr lang="en-GB" dirty="0" smtClean="0"/>
            </a:br>
            <a:r>
              <a:rPr lang="en-GB" dirty="0" smtClean="0"/>
              <a:t>'Cause you finds it's kinder hard.</a:t>
            </a:r>
            <a:br>
              <a:rPr lang="en-GB" dirty="0" smtClean="0"/>
            </a:br>
            <a:r>
              <a:rPr lang="en-GB" dirty="0" smtClean="0"/>
              <a:t>Don't you fall now—</a:t>
            </a:r>
            <a:br>
              <a:rPr lang="en-GB" dirty="0" smtClean="0"/>
            </a:br>
            <a:r>
              <a:rPr lang="en-GB" dirty="0" smtClean="0"/>
              <a:t>For </a:t>
            </a:r>
            <a:r>
              <a:rPr lang="en-GB" dirty="0" err="1" smtClean="0"/>
              <a:t>I'se</a:t>
            </a:r>
            <a:r>
              <a:rPr lang="en-GB" dirty="0" smtClean="0"/>
              <a:t> still </a:t>
            </a:r>
            <a:r>
              <a:rPr lang="en-GB" dirty="0" err="1" smtClean="0"/>
              <a:t>goin</a:t>
            </a:r>
            <a:r>
              <a:rPr lang="en-GB" dirty="0" smtClean="0"/>
              <a:t>', honey,</a:t>
            </a:r>
            <a:br>
              <a:rPr lang="en-GB" dirty="0" smtClean="0"/>
            </a:br>
            <a:r>
              <a:rPr lang="en-GB" dirty="0" err="1" smtClean="0"/>
              <a:t>I'se</a:t>
            </a:r>
            <a:r>
              <a:rPr lang="en-GB" dirty="0" smtClean="0"/>
              <a:t> still </a:t>
            </a:r>
            <a:r>
              <a:rPr lang="en-GB" dirty="0" err="1" smtClean="0"/>
              <a:t>climbin</a:t>
            </a:r>
            <a:r>
              <a:rPr lang="en-GB" dirty="0" smtClean="0"/>
              <a:t>',</a:t>
            </a:r>
            <a:br>
              <a:rPr lang="en-GB" dirty="0" smtClean="0"/>
            </a:br>
            <a:r>
              <a:rPr lang="en-GB" dirty="0" smtClean="0"/>
              <a:t>And life for me </a:t>
            </a:r>
            <a:r>
              <a:rPr lang="en-GB" dirty="0" err="1" smtClean="0"/>
              <a:t>ain't</a:t>
            </a:r>
            <a:r>
              <a:rPr lang="en-GB" dirty="0" smtClean="0"/>
              <a:t> been no crystal stair. </a:t>
            </a:r>
            <a:br>
              <a:rPr lang="en-GB" dirty="0" smtClean="0"/>
            </a:br>
            <a:r>
              <a:rPr lang="en-GB" dirty="0" smtClean="0"/>
              <a:t/>
            </a:r>
            <a:br>
              <a:rPr lang="en-GB" dirty="0" smtClean="0"/>
            </a:br>
            <a:r>
              <a:rPr lang="en-GB" dirty="0" smtClean="0"/>
              <a:t>Langston Hughes</a:t>
            </a: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GB" sz="1800" dirty="0" smtClean="0"/>
              <a:t>I enjoy fishing the Perch Hole.  There is a great blue heron that stays over on the far bank near that cypress, hunting minnows in the shallows.  I see him almost every time I am here.  He used to fly away but doesn’t any more.</a:t>
            </a:r>
            <a:endParaRPr lang="en-US" sz="1800" dirty="0" smtClean="0"/>
          </a:p>
          <a:p>
            <a:r>
              <a:rPr lang="en-GB" sz="1800" dirty="0" smtClean="0"/>
              <a:t> </a:t>
            </a:r>
            <a:endParaRPr lang="en-US" sz="1800" dirty="0" smtClean="0"/>
          </a:p>
          <a:p>
            <a:r>
              <a:rPr lang="en-GB" sz="1800" dirty="0" smtClean="0"/>
              <a:t>The great blue heron is a curious bird that walks very slowly in stilt-like legs until he sees something and then quickly pecks at it.</a:t>
            </a:r>
            <a:endParaRPr lang="en-US" sz="1800" dirty="0" smtClean="0"/>
          </a:p>
          <a:p>
            <a:r>
              <a:rPr lang="en-GB" sz="1800" dirty="0" smtClean="0"/>
              <a:t> </a:t>
            </a:r>
            <a:endParaRPr lang="en-US" sz="1800" dirty="0" smtClean="0"/>
          </a:p>
          <a:p>
            <a:r>
              <a:rPr lang="en-GB" sz="1800" dirty="0" smtClean="0"/>
              <a:t>The other reason I like fishing the Perch Hole is that it has not </a:t>
            </a:r>
            <a:r>
              <a:rPr lang="en-GB" sz="1800" dirty="0" err="1" smtClean="0"/>
              <a:t>choupique</a:t>
            </a:r>
            <a:r>
              <a:rPr lang="en-GB" sz="1800" dirty="0" smtClean="0"/>
              <a:t> in it.  </a:t>
            </a:r>
            <a:r>
              <a:rPr lang="en-GB" sz="1800" dirty="0" err="1" smtClean="0"/>
              <a:t>Choupique</a:t>
            </a:r>
            <a:r>
              <a:rPr lang="en-GB" sz="1800" dirty="0" smtClean="0"/>
              <a:t> are the best fighting fish in the area, but I will not eat them because they are ugly and taste bad.  However, if I am hungry enough, I would probably eat whatever is available.  According to my father, hunger affects a person’s selectivity.</a:t>
            </a:r>
            <a:endParaRPr lang="en-US" sz="1800" dirty="0" smtClean="0"/>
          </a:p>
          <a:p>
            <a:r>
              <a:rPr lang="en-GB" sz="1800" dirty="0" smtClean="0"/>
              <a:t> </a:t>
            </a:r>
            <a:endParaRPr lang="en-US" sz="1800" dirty="0" smtClean="0"/>
          </a:p>
          <a:p>
            <a:r>
              <a:rPr lang="en-GB" sz="1800" dirty="0" smtClean="0"/>
              <a:t>Many of the older Cajun people like </a:t>
            </a:r>
            <a:r>
              <a:rPr lang="en-GB" sz="1800" dirty="0" err="1" smtClean="0"/>
              <a:t>choupique</a:t>
            </a:r>
            <a:r>
              <a:rPr lang="en-GB" sz="1800" dirty="0" smtClean="0"/>
              <a:t>, grinding them into meatballs.  As long as food has enough seasoning, people can eat anything.</a:t>
            </a:r>
            <a:endParaRPr lang="en-US" sz="1800" dirty="0" smtClean="0"/>
          </a:p>
          <a:p>
            <a:r>
              <a:rPr lang="en-GB" sz="1800" dirty="0" smtClean="0"/>
              <a:t> </a:t>
            </a:r>
            <a:endParaRPr lang="en-US" sz="1800" dirty="0" smtClean="0"/>
          </a:p>
          <a:p>
            <a:r>
              <a:rPr lang="en-GB" sz="1800" dirty="0" smtClean="0"/>
              <a:t>My father doesn’t like to eat </a:t>
            </a:r>
            <a:r>
              <a:rPr lang="en-GB" sz="1800" dirty="0" err="1" smtClean="0"/>
              <a:t>choupique</a:t>
            </a:r>
            <a:r>
              <a:rPr lang="en-GB" sz="1800" dirty="0" smtClean="0"/>
              <a:t> because it has lived in the area for a very long time and should not be disturbed.  My father’s opinion is different than that of other people.</a:t>
            </a:r>
            <a:endParaRPr lang="en-US"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32500" lnSpcReduction="20000"/>
          </a:bodyPr>
          <a:lstStyle/>
          <a:p>
            <a:r>
              <a:rPr lang="en-GB" sz="4900" dirty="0" smtClean="0"/>
              <a:t>I love </a:t>
            </a:r>
            <a:r>
              <a:rPr lang="en-GB" sz="4900" dirty="0" err="1" smtClean="0"/>
              <a:t>fishin</a:t>
            </a:r>
            <a:r>
              <a:rPr lang="en-GB" sz="4900" dirty="0" smtClean="0"/>
              <a:t>’ the Perch Hole.  There’s a great blue heron that stays over in the far bank near that cypress, </a:t>
            </a:r>
            <a:r>
              <a:rPr lang="en-GB" sz="4900" dirty="0" err="1" smtClean="0"/>
              <a:t>huntin</a:t>
            </a:r>
            <a:r>
              <a:rPr lang="en-GB" sz="4900" dirty="0" smtClean="0"/>
              <a:t>’ minnows in the shallows.  I see him pretty much every time I’m here.  He used to fly away but he don’t no more.</a:t>
            </a:r>
            <a:endParaRPr lang="en-US" sz="4900" dirty="0" smtClean="0"/>
          </a:p>
          <a:p>
            <a:r>
              <a:rPr lang="en-GB" sz="4900" dirty="0" smtClean="0"/>
              <a:t> </a:t>
            </a:r>
            <a:endParaRPr lang="en-US" sz="4900" dirty="0" smtClean="0"/>
          </a:p>
          <a:p>
            <a:r>
              <a:rPr lang="en-GB" sz="4900" dirty="0" smtClean="0"/>
              <a:t>Curious bird he is, </a:t>
            </a:r>
            <a:r>
              <a:rPr lang="en-GB" sz="4900" dirty="0" err="1" smtClean="0"/>
              <a:t>walkin</a:t>
            </a:r>
            <a:r>
              <a:rPr lang="en-GB" sz="4900" dirty="0" smtClean="0"/>
              <a:t>’ slow as winter on them stilt legs till he sees </a:t>
            </a:r>
            <a:r>
              <a:rPr lang="en-GB" sz="4900" dirty="0" err="1" smtClean="0"/>
              <a:t>somethin</a:t>
            </a:r>
            <a:r>
              <a:rPr lang="en-GB" sz="4900" dirty="0" smtClean="0"/>
              <a:t>’, then </a:t>
            </a:r>
            <a:r>
              <a:rPr lang="en-GB" sz="4900" dirty="0" err="1" smtClean="0"/>
              <a:t>peckin</a:t>
            </a:r>
            <a:r>
              <a:rPr lang="en-GB" sz="4900" dirty="0" smtClean="0"/>
              <a:t>’ like </a:t>
            </a:r>
            <a:r>
              <a:rPr lang="en-GB" sz="4900" dirty="0" err="1" smtClean="0"/>
              <a:t>lightnin</a:t>
            </a:r>
            <a:r>
              <a:rPr lang="en-GB" sz="4900" dirty="0" smtClean="0"/>
              <a:t>’.  I’m glad I’m not a minnow.</a:t>
            </a:r>
            <a:endParaRPr lang="en-US" sz="4900" dirty="0" smtClean="0"/>
          </a:p>
          <a:p>
            <a:r>
              <a:rPr lang="en-GB" sz="4900" dirty="0" smtClean="0"/>
              <a:t> </a:t>
            </a:r>
            <a:endParaRPr lang="en-US" sz="4900" dirty="0" smtClean="0"/>
          </a:p>
          <a:p>
            <a:r>
              <a:rPr lang="en-GB" sz="4900" dirty="0" smtClean="0"/>
              <a:t>The other reason I like </a:t>
            </a:r>
            <a:r>
              <a:rPr lang="en-GB" sz="4900" dirty="0" err="1" smtClean="0"/>
              <a:t>fishin</a:t>
            </a:r>
            <a:r>
              <a:rPr lang="en-GB" sz="4900" dirty="0" smtClean="0"/>
              <a:t>’ the Perch Hole is that there </a:t>
            </a:r>
            <a:r>
              <a:rPr lang="en-GB" sz="4900" dirty="0" err="1" smtClean="0"/>
              <a:t>ain’t</a:t>
            </a:r>
            <a:r>
              <a:rPr lang="en-GB" sz="4900" dirty="0" smtClean="0"/>
              <a:t> no </a:t>
            </a:r>
            <a:r>
              <a:rPr lang="en-GB" sz="4900" dirty="0" err="1" smtClean="0"/>
              <a:t>choupique</a:t>
            </a:r>
            <a:r>
              <a:rPr lang="en-GB" sz="4900" dirty="0" smtClean="0"/>
              <a:t> in here.  Don’t get me wrong – </a:t>
            </a:r>
            <a:r>
              <a:rPr lang="en-GB" sz="4900" dirty="0" err="1" smtClean="0"/>
              <a:t>choupique</a:t>
            </a:r>
            <a:r>
              <a:rPr lang="en-GB" sz="4900" dirty="0" smtClean="0"/>
              <a:t> is the best </a:t>
            </a:r>
            <a:r>
              <a:rPr lang="en-GB" sz="4900" dirty="0" err="1" smtClean="0"/>
              <a:t>fightin</a:t>
            </a:r>
            <a:r>
              <a:rPr lang="en-GB" sz="4900" dirty="0" smtClean="0"/>
              <a:t>’ fish there is in these waters.  But I won’t eat ‘</a:t>
            </a:r>
            <a:r>
              <a:rPr lang="en-GB" sz="4900" dirty="0" err="1" smtClean="0"/>
              <a:t>em</a:t>
            </a:r>
            <a:r>
              <a:rPr lang="en-GB" sz="4900" dirty="0" smtClean="0"/>
              <a:t> normally ‘cause they’re seriously ugly and they taste like swamp, though if I’m hungry enough I’ll eat whatever there is.</a:t>
            </a:r>
            <a:endParaRPr lang="en-US" sz="4900" dirty="0" smtClean="0"/>
          </a:p>
          <a:p>
            <a:r>
              <a:rPr lang="en-GB" sz="4900" dirty="0" smtClean="0"/>
              <a:t> </a:t>
            </a:r>
            <a:endParaRPr lang="en-US" sz="4900" dirty="0" smtClean="0"/>
          </a:p>
          <a:p>
            <a:r>
              <a:rPr lang="en-GB" sz="4900" dirty="0" smtClean="0"/>
              <a:t>As Daddy says, a hungry man </a:t>
            </a:r>
            <a:r>
              <a:rPr lang="en-GB" sz="4900" dirty="0" err="1" smtClean="0"/>
              <a:t>ain’t</a:t>
            </a:r>
            <a:r>
              <a:rPr lang="en-GB" sz="4900" dirty="0" smtClean="0"/>
              <a:t> normally a picky man.</a:t>
            </a:r>
            <a:endParaRPr lang="en-US" sz="4900" dirty="0" smtClean="0"/>
          </a:p>
          <a:p>
            <a:r>
              <a:rPr lang="en-GB" sz="4900" dirty="0" smtClean="0"/>
              <a:t> </a:t>
            </a:r>
            <a:endParaRPr lang="en-US" sz="4900" dirty="0" smtClean="0"/>
          </a:p>
          <a:p>
            <a:r>
              <a:rPr lang="en-GB" sz="4900" dirty="0" smtClean="0"/>
              <a:t>A lot of the old Cajuns like </a:t>
            </a:r>
            <a:r>
              <a:rPr lang="en-GB" sz="4900" dirty="0" err="1" smtClean="0"/>
              <a:t>choupique</a:t>
            </a:r>
            <a:r>
              <a:rPr lang="en-GB" sz="4900" dirty="0" smtClean="0"/>
              <a:t>, though.  They’ll grind ‘</a:t>
            </a:r>
            <a:r>
              <a:rPr lang="en-GB" sz="4900" dirty="0" err="1" smtClean="0"/>
              <a:t>em</a:t>
            </a:r>
            <a:r>
              <a:rPr lang="en-GB" sz="4900" dirty="0" smtClean="0"/>
              <a:t> up into meatballs.  Some people </a:t>
            </a:r>
            <a:r>
              <a:rPr lang="en-GB" sz="4900" dirty="0" err="1" smtClean="0"/>
              <a:t>figger</a:t>
            </a:r>
            <a:r>
              <a:rPr lang="en-GB" sz="4900" dirty="0" smtClean="0"/>
              <a:t> that with enough cayenne, bay leaf, and shallots, you could eat a ground-up mule.  And I guess you could.</a:t>
            </a:r>
            <a:endParaRPr lang="en-US" sz="4900" dirty="0" smtClean="0"/>
          </a:p>
          <a:p>
            <a:r>
              <a:rPr lang="en-GB" sz="4900" dirty="0" smtClean="0"/>
              <a:t> </a:t>
            </a:r>
            <a:endParaRPr lang="en-US" sz="4900" dirty="0" smtClean="0"/>
          </a:p>
          <a:p>
            <a:r>
              <a:rPr lang="en-GB" sz="4900" dirty="0" smtClean="0"/>
              <a:t>Daddy don’t like to eat </a:t>
            </a:r>
            <a:r>
              <a:rPr lang="en-GB" sz="4900" dirty="0" err="1" smtClean="0"/>
              <a:t>choupique</a:t>
            </a:r>
            <a:r>
              <a:rPr lang="en-GB" sz="4900" dirty="0" smtClean="0"/>
              <a:t> either, ‘less he’s desperate, but for a different reason.  He says </a:t>
            </a:r>
            <a:r>
              <a:rPr lang="en-GB" sz="4900" dirty="0" err="1" smtClean="0"/>
              <a:t>choupique</a:t>
            </a:r>
            <a:r>
              <a:rPr lang="en-GB" sz="4900" dirty="0" smtClean="0"/>
              <a:t> are like dinosaurs.  They’ve been around for about as long as the bayou itself, and </a:t>
            </a:r>
            <a:r>
              <a:rPr lang="en-GB" sz="4900" dirty="0" err="1" smtClean="0"/>
              <a:t>somethin</a:t>
            </a:r>
            <a:r>
              <a:rPr lang="en-GB" sz="4900" dirty="0" smtClean="0"/>
              <a:t>’ so old shouldn’t be messed with.</a:t>
            </a:r>
            <a:endParaRPr lang="en-US" sz="4900" dirty="0" smtClean="0"/>
          </a:p>
          <a:p>
            <a:r>
              <a:rPr lang="en-GB" sz="4900" dirty="0" smtClean="0"/>
              <a:t> </a:t>
            </a:r>
            <a:endParaRPr lang="en-US" sz="4900" dirty="0" smtClean="0"/>
          </a:p>
          <a:p>
            <a:r>
              <a:rPr lang="en-GB" sz="4900" dirty="0" smtClean="0"/>
              <a:t>Daddy has peculiar notions.</a:t>
            </a:r>
            <a:endParaRPr lang="en-US" sz="4900"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Poetry challenge:</a:t>
            </a:r>
            <a:endParaRPr lang="en-US" dirty="0"/>
          </a:p>
        </p:txBody>
      </p:sp>
      <p:sp>
        <p:nvSpPr>
          <p:cNvPr id="3" name="Content Placeholder 2"/>
          <p:cNvSpPr>
            <a:spLocks noGrp="1"/>
          </p:cNvSpPr>
          <p:nvPr>
            <p:ph idx="1"/>
          </p:nvPr>
        </p:nvSpPr>
        <p:spPr/>
        <p:txBody>
          <a:bodyPr>
            <a:normAutofit fontScale="92500"/>
          </a:bodyPr>
          <a:lstStyle/>
          <a:p>
            <a:r>
              <a:rPr lang="en-US" dirty="0" smtClean="0"/>
              <a:t>Create a website to dissect a poem.</a:t>
            </a:r>
          </a:p>
          <a:p>
            <a:r>
              <a:rPr lang="en-US" dirty="0" smtClean="0"/>
              <a:t>You choose the poet</a:t>
            </a:r>
          </a:p>
          <a:p>
            <a:r>
              <a:rPr lang="en-US" dirty="0" smtClean="0"/>
              <a:t>You choose the poems – THREE from the poet</a:t>
            </a:r>
          </a:p>
          <a:p>
            <a:r>
              <a:rPr lang="en-US" dirty="0" smtClean="0"/>
              <a:t>Poet bio – connections to the poem?</a:t>
            </a:r>
          </a:p>
          <a:p>
            <a:r>
              <a:rPr lang="en-US" dirty="0" smtClean="0"/>
              <a:t>Identify influences and references in the poem</a:t>
            </a:r>
          </a:p>
          <a:p>
            <a:r>
              <a:rPr lang="en-US" dirty="0" smtClean="0"/>
              <a:t>Identify consistencies in the poet’s three works</a:t>
            </a:r>
          </a:p>
          <a:p>
            <a:r>
              <a:rPr lang="en-US" dirty="0" smtClean="0"/>
              <a:t>Reference page – give credit where credit is due.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t>Which is a better way to share a message?</a:t>
            </a:r>
            <a:br>
              <a:rPr lang="en-US" dirty="0" smtClean="0"/>
            </a:br>
            <a:r>
              <a:rPr lang="en-US" sz="4000" dirty="0" smtClean="0"/>
              <a:t>(Hunter’s lament by Edward John)</a:t>
            </a:r>
            <a:endParaRPr lang="en-US" sz="4000" dirty="0"/>
          </a:p>
        </p:txBody>
      </p:sp>
      <p:sp>
        <p:nvSpPr>
          <p:cNvPr id="3" name="Content Placeholder 2"/>
          <p:cNvSpPr>
            <a:spLocks noGrp="1"/>
          </p:cNvSpPr>
          <p:nvPr>
            <p:ph idx="1"/>
          </p:nvPr>
        </p:nvSpPr>
        <p:spPr>
          <a:xfrm>
            <a:off x="381000" y="2209800"/>
            <a:ext cx="3505200" cy="4419600"/>
          </a:xfrm>
        </p:spPr>
        <p:txBody>
          <a:bodyPr>
            <a:normAutofit/>
          </a:bodyPr>
          <a:lstStyle/>
          <a:p>
            <a:pPr>
              <a:buNone/>
            </a:pPr>
            <a:r>
              <a:rPr lang="en-US" sz="2400" dirty="0" smtClean="0"/>
              <a:t>(A)</a:t>
            </a:r>
          </a:p>
          <a:p>
            <a:pPr>
              <a:buNone/>
            </a:pPr>
            <a:r>
              <a:rPr lang="en-US" sz="2400" dirty="0" smtClean="0"/>
              <a:t>GOOSE</a:t>
            </a:r>
          </a:p>
          <a:p>
            <a:pPr>
              <a:buNone/>
            </a:pPr>
            <a:r>
              <a:rPr lang="en-US" sz="2400" dirty="0" smtClean="0"/>
              <a:t>GOOSE</a:t>
            </a:r>
          </a:p>
          <a:p>
            <a:pPr>
              <a:buNone/>
            </a:pPr>
            <a:r>
              <a:rPr lang="en-US" sz="2400" dirty="0" smtClean="0"/>
              <a:t>GOOSE</a:t>
            </a:r>
          </a:p>
          <a:p>
            <a:pPr>
              <a:buNone/>
            </a:pPr>
            <a:r>
              <a:rPr lang="en-US" sz="2400" dirty="0" smtClean="0"/>
              <a:t>GOOSE</a:t>
            </a:r>
          </a:p>
          <a:p>
            <a:pPr>
              <a:buNone/>
            </a:pPr>
            <a:r>
              <a:rPr lang="en-US" sz="2400" dirty="0" smtClean="0"/>
              <a:t>GOOSE</a:t>
            </a:r>
          </a:p>
          <a:p>
            <a:pPr>
              <a:buNone/>
            </a:pPr>
            <a:r>
              <a:rPr lang="en-US" sz="2400" dirty="0" smtClean="0"/>
              <a:t>GOOSE</a:t>
            </a:r>
          </a:p>
          <a:p>
            <a:pPr>
              <a:buNone/>
            </a:pPr>
            <a:r>
              <a:rPr lang="en-US" sz="2400" dirty="0" smtClean="0"/>
              <a:t>GOOSE</a:t>
            </a:r>
          </a:p>
          <a:p>
            <a:pPr>
              <a:buNone/>
            </a:pPr>
            <a:endParaRPr lang="en-US" sz="2400" dirty="0" smtClean="0"/>
          </a:p>
          <a:p>
            <a:pPr>
              <a:buNone/>
            </a:pPr>
            <a:r>
              <a:rPr lang="en-US" sz="2400" dirty="0" smtClean="0"/>
              <a:t>WHY FLY SO HIGH?</a:t>
            </a:r>
            <a:endParaRPr lang="en-US" sz="2400" dirty="0"/>
          </a:p>
        </p:txBody>
      </p:sp>
      <p:sp>
        <p:nvSpPr>
          <p:cNvPr id="4" name="Content Placeholder 2"/>
          <p:cNvSpPr txBox="1">
            <a:spLocks/>
          </p:cNvSpPr>
          <p:nvPr/>
        </p:nvSpPr>
        <p:spPr>
          <a:xfrm>
            <a:off x="4191000" y="2057400"/>
            <a:ext cx="3505200" cy="441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GOOSE</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GOOSE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GOOSE</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GOOSE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GOOSE</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GOOSE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GOOSE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WHY FLY SO HIGH?</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ideas:</a:t>
            </a:r>
            <a:br>
              <a:rPr lang="en-US" dirty="0" smtClean="0"/>
            </a:br>
            <a:endParaRPr lang="en-US" dirty="0"/>
          </a:p>
        </p:txBody>
      </p:sp>
      <p:sp>
        <p:nvSpPr>
          <p:cNvPr id="3" name="Content Placeholder 2"/>
          <p:cNvSpPr>
            <a:spLocks noGrp="1"/>
          </p:cNvSpPr>
          <p:nvPr>
            <p:ph idx="1"/>
          </p:nvPr>
        </p:nvSpPr>
        <p:spPr/>
        <p:txBody>
          <a:bodyPr/>
          <a:lstStyle/>
          <a:p>
            <a:r>
              <a:rPr lang="en-US" dirty="0" smtClean="0">
                <a:hlinkClick r:id="rId2"/>
              </a:rPr>
              <a:t>Effective web design</a:t>
            </a:r>
            <a:endParaRPr lang="en-US" dirty="0" smtClean="0"/>
          </a:p>
          <a:p>
            <a:endParaRPr lang="en-US" dirty="0" smtClean="0"/>
          </a:p>
          <a:p>
            <a:r>
              <a:rPr lang="en-US" dirty="0" smtClean="0">
                <a:hlinkClick r:id="rId3"/>
              </a:rPr>
              <a:t>Possible layout options?</a:t>
            </a:r>
            <a:endParaRPr lang="en-US" dirty="0" smtClean="0"/>
          </a:p>
          <a:p>
            <a:pPr>
              <a:buNone/>
            </a:pPr>
            <a:endParaRPr lang="en-US" dirty="0" smtClean="0"/>
          </a:p>
          <a:p>
            <a:r>
              <a:rPr lang="en-US" dirty="0" smtClean="0">
                <a:hlinkClick r:id="rId4"/>
              </a:rPr>
              <a:t>Inspiration?</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Dream</a:t>
            </a:r>
            <a:endParaRPr lang="en-US" dirty="0"/>
          </a:p>
        </p:txBody>
      </p:sp>
      <p:sp>
        <p:nvSpPr>
          <p:cNvPr id="3" name="Content Placeholder 2"/>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spid="1031" name="TextBox1" r:id="rId2" imgW="7772400" imgH="3657600"/>
        </mc:Choice>
        <mc:Fallback>
          <p:control name="TextBox1" r:id="rId2" imgW="7772400" imgH="3657600">
            <p:pic>
              <p:nvPicPr>
                <p:cNvPr id="0" name="TextBox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28800"/>
                  <a:ext cx="7772400" cy="3657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how about </a:t>
            </a:r>
            <a:r>
              <a:rPr lang="en-US" i="1" dirty="0" smtClean="0"/>
              <a:t>this?</a:t>
            </a:r>
            <a:endParaRPr lang="en-US" i="1" dirty="0"/>
          </a:p>
        </p:txBody>
      </p:sp>
      <p:sp>
        <p:nvSpPr>
          <p:cNvPr id="3" name="Content Placeholder 2"/>
          <p:cNvSpPr>
            <a:spLocks noGrp="1"/>
          </p:cNvSpPr>
          <p:nvPr>
            <p:ph idx="1"/>
          </p:nvPr>
        </p:nvSpPr>
        <p:spPr/>
        <p:txBody>
          <a:bodyPr/>
          <a:lstStyle/>
          <a:p>
            <a:pPr>
              <a:buNone/>
            </a:pPr>
            <a:r>
              <a:rPr lang="en-US" dirty="0" smtClean="0"/>
              <a:t>				GOOSE</a:t>
            </a:r>
          </a:p>
          <a:p>
            <a:pPr>
              <a:buNone/>
            </a:pPr>
            <a:r>
              <a:rPr lang="en-US" dirty="0" smtClean="0"/>
              <a:t>					GOOSE</a:t>
            </a:r>
          </a:p>
          <a:p>
            <a:pPr>
              <a:buNone/>
            </a:pPr>
            <a:r>
              <a:rPr lang="en-US" dirty="0" smtClean="0"/>
              <a:t>						GOOSE</a:t>
            </a:r>
          </a:p>
          <a:p>
            <a:pPr>
              <a:buNone/>
            </a:pPr>
            <a:r>
              <a:rPr lang="en-US" dirty="0" smtClean="0"/>
              <a:t>							GOOSE</a:t>
            </a:r>
          </a:p>
          <a:p>
            <a:pPr>
              <a:buNone/>
            </a:pPr>
            <a:r>
              <a:rPr lang="en-US" dirty="0" smtClean="0"/>
              <a:t>						GOOSE	</a:t>
            </a:r>
          </a:p>
          <a:p>
            <a:pPr>
              <a:buNone/>
            </a:pPr>
            <a:r>
              <a:rPr lang="en-US" dirty="0" smtClean="0"/>
              <a:t>					GOOSE						</a:t>
            </a:r>
            <a:r>
              <a:rPr lang="en-US" dirty="0" err="1" smtClean="0"/>
              <a:t>GOOSE</a:t>
            </a:r>
            <a:r>
              <a:rPr lang="en-US" dirty="0" smtClean="0"/>
              <a:t>	</a:t>
            </a:r>
            <a:endParaRPr lang="en-US" dirty="0"/>
          </a:p>
        </p:txBody>
      </p:sp>
      <p:sp>
        <p:nvSpPr>
          <p:cNvPr id="5" name="TextBox 4"/>
          <p:cNvSpPr txBox="1"/>
          <p:nvPr/>
        </p:nvSpPr>
        <p:spPr>
          <a:xfrm>
            <a:off x="609600" y="3352800"/>
            <a:ext cx="5105400" cy="584775"/>
          </a:xfrm>
          <a:prstGeom prst="rect">
            <a:avLst/>
          </a:prstGeom>
          <a:noFill/>
        </p:spPr>
        <p:txBody>
          <a:bodyPr wrap="square" rtlCol="0">
            <a:spAutoFit/>
          </a:bodyPr>
          <a:lstStyle/>
          <a:p>
            <a:r>
              <a:rPr lang="en-US" sz="3200" dirty="0" smtClean="0"/>
              <a:t>W-H-Y  F-L-Y  S-O  H-I-G-H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iterate type="lt">
                                    <p:tmAbs val="0"/>
                                  </p:iterate>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Poetic Content and Form </a:t>
            </a:r>
            <a:r>
              <a:rPr lang="en-US" dirty="0" smtClean="0"/>
              <a:t/>
            </a:r>
            <a:br>
              <a:rPr lang="en-US" dirty="0" smtClean="0"/>
            </a:br>
            <a:endParaRPr lang="en-US" dirty="0"/>
          </a:p>
        </p:txBody>
      </p:sp>
      <p:sp>
        <p:nvSpPr>
          <p:cNvPr id="3" name="Content Placeholder 2"/>
          <p:cNvSpPr>
            <a:spLocks noGrp="1"/>
          </p:cNvSpPr>
          <p:nvPr>
            <p:ph idx="1"/>
          </p:nvPr>
        </p:nvSpPr>
        <p:spPr>
          <a:xfrm>
            <a:off x="381000" y="914400"/>
            <a:ext cx="8229600" cy="5211763"/>
          </a:xfrm>
        </p:spPr>
        <p:txBody>
          <a:bodyPr>
            <a:normAutofit fontScale="55000" lnSpcReduction="20000"/>
          </a:bodyPr>
          <a:lstStyle/>
          <a:p>
            <a:pPr>
              <a:buNone/>
            </a:pPr>
            <a:r>
              <a:rPr lang="en-US" sz="3800" b="1" dirty="0" smtClean="0"/>
              <a:t>Content</a:t>
            </a:r>
            <a:r>
              <a:rPr lang="en-US" sz="3800" b="1" dirty="0"/>
              <a:t>:</a:t>
            </a:r>
            <a:endParaRPr lang="en-US" sz="3800" dirty="0" smtClean="0"/>
          </a:p>
          <a:p>
            <a:pPr>
              <a:buNone/>
            </a:pPr>
            <a:r>
              <a:rPr lang="en-US" sz="3800" dirty="0" smtClean="0"/>
              <a:t>The </a:t>
            </a:r>
            <a:r>
              <a:rPr lang="en-US" sz="3800" dirty="0"/>
              <a:t>meaning or significance of a literary or artistic work. </a:t>
            </a:r>
          </a:p>
          <a:p>
            <a:pPr>
              <a:buNone/>
            </a:pPr>
            <a:r>
              <a:rPr lang="en-US" sz="3800" dirty="0"/>
              <a:t>The content of a poem refers to the "what" - that it describes, tells or shows. A poem's content includes the context or situation of the poem as well as the subject, matter, meanings, theme and purpose.</a:t>
            </a:r>
          </a:p>
          <a:p>
            <a:pPr>
              <a:buNone/>
            </a:pPr>
            <a:r>
              <a:rPr lang="en-US" sz="3800" b="1" dirty="0"/>
              <a:t>Form:</a:t>
            </a:r>
            <a:endParaRPr lang="en-US" sz="3800" dirty="0" smtClean="0"/>
          </a:p>
          <a:p>
            <a:pPr>
              <a:buNone/>
            </a:pPr>
            <a:r>
              <a:rPr lang="en-US" sz="3800" dirty="0" smtClean="0"/>
              <a:t>The </a:t>
            </a:r>
            <a:r>
              <a:rPr lang="en-US" sz="3800" dirty="0"/>
              <a:t>metrical or </a:t>
            </a:r>
            <a:r>
              <a:rPr lang="en-US" sz="3800" dirty="0" err="1"/>
              <a:t>stanzaic</a:t>
            </a:r>
            <a:r>
              <a:rPr lang="en-US" sz="3800" dirty="0"/>
              <a:t> organization of poetry. </a:t>
            </a:r>
          </a:p>
          <a:p>
            <a:pPr>
              <a:buNone/>
            </a:pPr>
            <a:r>
              <a:rPr lang="en-US" sz="3800" dirty="0"/>
              <a:t>This is an elaborate way of saying "the placement of words and spaces in a poem to help create the intended </a:t>
            </a:r>
            <a:r>
              <a:rPr lang="en-US" sz="3800" dirty="0" smtClean="0"/>
              <a:t>effect“.  This can include something as highly structured as a sonnet or haiku, or something very loose, like free verse.</a:t>
            </a:r>
            <a:endParaRPr lang="en-US" sz="3800" dirty="0"/>
          </a:p>
          <a:p>
            <a:pPr>
              <a:buNone/>
            </a:pPr>
            <a:r>
              <a:rPr lang="en-US" sz="3800" dirty="0"/>
              <a:t/>
            </a:r>
            <a:br>
              <a:rPr lang="en-US" sz="3800" dirty="0"/>
            </a:br>
            <a:r>
              <a:rPr lang="en-US" sz="3800" dirty="0"/>
              <a:t>The Form of the poem is the "how" - how the poet communicates the poem's content with the audience. Describing a poem's form means addressing such matter as figures of speech, sound devices, and imagery used by the poet to accomplish his or her purpose.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the positioning of words on the page contribute to this poem?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Try it yourself!  take these words and put them on the page the way you think is most effective.</a:t>
            </a:r>
          </a:p>
          <a:p>
            <a:pPr>
              <a:buNone/>
            </a:pPr>
            <a:r>
              <a:rPr lang="en-US" dirty="0" smtClean="0"/>
              <a:t>Bad Dream</a:t>
            </a:r>
            <a:endParaRPr lang="en-US" dirty="0"/>
          </a:p>
          <a:p>
            <a:pPr algn="ctr">
              <a:buNone/>
            </a:pPr>
            <a:r>
              <a:rPr lang="en-US" dirty="0" smtClean="0"/>
              <a:t>    A few minutes ago you called out my name and I found you sitting in the middle of your bed in the dark trembling.   What had stepped out of your dreams and chased you this time?   “Just a pretend bear, Daddy?”  I stroke your hair, damp with sweat, and in a moment, you’re asleep.   I dread the time that’s coming— the time when your tears can’t be kissed away by 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3916362"/>
          </a:xfrm>
        </p:spPr>
        <p:txBody>
          <a:bodyPr>
            <a:normAutofit/>
          </a:bodyPr>
          <a:lstStyle/>
          <a:p>
            <a:r>
              <a:rPr lang="en-US" sz="3200" dirty="0" smtClean="0"/>
              <a:t>How does the positioning of words on the page contribute to this poem?</a:t>
            </a:r>
            <a:endParaRPr lang="en-US" sz="3200" dirty="0"/>
          </a:p>
        </p:txBody>
      </p:sp>
      <p:pic>
        <p:nvPicPr>
          <p:cNvPr id="4" name="Content Placeholder 3" descr="bd.png"/>
          <p:cNvPicPr>
            <a:picLocks noGrp="1" noChangeAspect="1"/>
          </p:cNvPicPr>
          <p:nvPr>
            <p:ph idx="1"/>
          </p:nvPr>
        </p:nvPicPr>
        <p:blipFill>
          <a:blip r:embed="rId2" cstate="print"/>
          <a:stretch>
            <a:fillRect/>
          </a:stretch>
        </p:blipFill>
        <p:spPr>
          <a:xfrm>
            <a:off x="4800600" y="457200"/>
            <a:ext cx="3601746" cy="5638800"/>
          </a:xfrm>
        </p:spPr>
      </p:pic>
      <p:sp>
        <p:nvSpPr>
          <p:cNvPr id="6" name="TextBox 5"/>
          <p:cNvSpPr txBox="1"/>
          <p:nvPr/>
        </p:nvSpPr>
        <p:spPr>
          <a:xfrm>
            <a:off x="533400" y="4038600"/>
            <a:ext cx="2743200" cy="2062103"/>
          </a:xfrm>
          <a:prstGeom prst="rect">
            <a:avLst/>
          </a:prstGeom>
          <a:noFill/>
        </p:spPr>
        <p:txBody>
          <a:bodyPr wrap="square" rtlCol="0">
            <a:spAutoFit/>
          </a:bodyPr>
          <a:lstStyle/>
          <a:p>
            <a:r>
              <a:rPr lang="en-US" sz="3200" dirty="0" smtClean="0"/>
              <a:t>As it turns out, this is not the final draft of this poem…</a:t>
            </a:r>
            <a:endParaRPr lang="en-US" sz="3200" dirty="0"/>
          </a:p>
        </p:txBody>
      </p:sp>
      <p:sp>
        <p:nvSpPr>
          <p:cNvPr id="8" name="Right Brace 7"/>
          <p:cNvSpPr/>
          <p:nvPr/>
        </p:nvSpPr>
        <p:spPr>
          <a:xfrm>
            <a:off x="5791200" y="1752600"/>
            <a:ext cx="548640" cy="8382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9" name="TextBox 8"/>
          <p:cNvSpPr txBox="1"/>
          <p:nvPr/>
        </p:nvSpPr>
        <p:spPr>
          <a:xfrm>
            <a:off x="6629400" y="1828800"/>
            <a:ext cx="1676400" cy="923330"/>
          </a:xfrm>
          <a:prstGeom prst="rect">
            <a:avLst/>
          </a:prstGeom>
          <a:noFill/>
        </p:spPr>
        <p:txBody>
          <a:bodyPr wrap="square" rtlCol="0">
            <a:spAutoFit/>
          </a:bodyPr>
          <a:lstStyle/>
          <a:p>
            <a:r>
              <a:rPr lang="en-US" dirty="0" smtClean="0">
                <a:solidFill>
                  <a:srgbClr val="FF0000"/>
                </a:solidFill>
              </a:rPr>
              <a:t>Why do these words get their own lines?</a:t>
            </a:r>
            <a:endParaRPr lang="en-US" dirty="0">
              <a:solidFill>
                <a:srgbClr val="FF0000"/>
              </a:solidFill>
            </a:endParaRPr>
          </a:p>
        </p:txBody>
      </p:sp>
      <p:sp>
        <p:nvSpPr>
          <p:cNvPr id="10" name="Oval 9"/>
          <p:cNvSpPr/>
          <p:nvPr/>
        </p:nvSpPr>
        <p:spPr>
          <a:xfrm>
            <a:off x="4876800" y="5105400"/>
            <a:ext cx="685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15000" y="5181600"/>
            <a:ext cx="2286000" cy="646331"/>
          </a:xfrm>
          <a:prstGeom prst="rect">
            <a:avLst/>
          </a:prstGeom>
          <a:noFill/>
        </p:spPr>
        <p:txBody>
          <a:bodyPr wrap="square" rtlCol="0">
            <a:spAutoFit/>
          </a:bodyPr>
          <a:lstStyle/>
          <a:p>
            <a:r>
              <a:rPr lang="en-US" dirty="0" smtClean="0">
                <a:solidFill>
                  <a:srgbClr val="FF0000"/>
                </a:solidFill>
              </a:rPr>
              <a:t>Does this change the context of the poem?  </a:t>
            </a:r>
            <a:endParaRPr lang="en-US" dirty="0">
              <a:solidFill>
                <a:srgbClr val="FF0000"/>
              </a:solidFill>
            </a:endParaRPr>
          </a:p>
        </p:txBody>
      </p:sp>
      <p:sp>
        <p:nvSpPr>
          <p:cNvPr id="12" name="TextBox 11"/>
          <p:cNvSpPr txBox="1"/>
          <p:nvPr/>
        </p:nvSpPr>
        <p:spPr>
          <a:xfrm>
            <a:off x="4724400" y="6096000"/>
            <a:ext cx="3810000" cy="523220"/>
          </a:xfrm>
          <a:prstGeom prst="rect">
            <a:avLst/>
          </a:prstGeom>
          <a:noFill/>
        </p:spPr>
        <p:txBody>
          <a:bodyPr wrap="square" rtlCol="0">
            <a:spAutoFit/>
          </a:bodyPr>
          <a:lstStyle/>
          <a:p>
            <a:r>
              <a:rPr lang="en-US" sz="2800" b="1" dirty="0" smtClean="0">
                <a:solidFill>
                  <a:srgbClr val="FFC000"/>
                </a:solidFill>
              </a:rPr>
              <a:t>WHOSE BAD DREAM?</a:t>
            </a:r>
            <a:endParaRPr lang="en-US" sz="28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amond(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92D050"/>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22048</TotalTime>
  <Words>1757</Words>
  <Application>Microsoft Office PowerPoint</Application>
  <PresentationFormat>On-screen Show (4:3)</PresentationFormat>
  <Paragraphs>273</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Margaret Atwood on poetry:</vt:lpstr>
      <vt:lpstr>PowerPoint Presentation</vt:lpstr>
      <vt:lpstr>Which is a better way to share a message? (Hunter’s lament by Edward John)</vt:lpstr>
      <vt:lpstr>*OR* how about this?</vt:lpstr>
      <vt:lpstr>Poetic Content and Form  </vt:lpstr>
      <vt:lpstr>How can the positioning of words on the page contribute to this poem?</vt:lpstr>
      <vt:lpstr>How does the positioning of words on the page contribute to this poem?</vt:lpstr>
      <vt:lpstr>What’s the difference?</vt:lpstr>
      <vt:lpstr>PowerPoint Presentation</vt:lpstr>
      <vt:lpstr>PowerPoint Presentation</vt:lpstr>
      <vt:lpstr>3. Try to meet a poem on its terms not yours. If you have to “relate” to a poem in order to understand it, you aren’t reading it sufficiently. In other words, don’t try to fit the poem into your life. Try to see what world the poem creates. Then, if you are lucky, its world will help you re-see your own.</vt:lpstr>
      <vt:lpstr>PowerPoint Presentation</vt:lpstr>
      <vt:lpstr>PowerPoint Presentation</vt:lpstr>
      <vt:lpstr>writers depend on the reader bringing personal experiences and prior knowledge to the story.</vt:lpstr>
      <vt:lpstr>How much did the pirate pay for his piercings?</vt:lpstr>
      <vt:lpstr>Read the following and write down the “connections” you make to understand these poems: Rhymes for a Modern Nursery </vt:lpstr>
      <vt:lpstr> </vt:lpstr>
      <vt:lpstr>PowerPoint Presentation</vt:lpstr>
      <vt:lpstr>PowerPoint Presentation</vt:lpstr>
      <vt:lpstr>PowerPoint Presentation</vt:lpstr>
      <vt:lpstr>Language choices as form.</vt:lpstr>
      <vt:lpstr>What is the one key word that unlocks this poem?</vt:lpstr>
      <vt:lpstr>Language choices are precise!</vt:lpstr>
      <vt:lpstr>An e.e. cummings classic:</vt:lpstr>
      <vt:lpstr>Dictionary.com is your friend!</vt:lpstr>
      <vt:lpstr>Would this poem hold greater meaning if you knew who Buffalo Bill was?</vt:lpstr>
      <vt:lpstr>PowerPoint Presentation</vt:lpstr>
      <vt:lpstr>Cummings’ own notes on another poem.</vt:lpstr>
      <vt:lpstr>More cummings!</vt:lpstr>
      <vt:lpstr>Another cummings classic…</vt:lpstr>
      <vt:lpstr>PowerPoint Presentation</vt:lpstr>
      <vt:lpstr>Another cummings classic…</vt:lpstr>
      <vt:lpstr>PowerPoint Presentation</vt:lpstr>
      <vt:lpstr>PowerPoint Presentation</vt:lpstr>
      <vt:lpstr>Dulce et decorum est</vt:lpstr>
      <vt:lpstr>PowerPoint Presentation</vt:lpstr>
      <vt:lpstr>PowerPoint Presentation</vt:lpstr>
      <vt:lpstr>PowerPoint Presentation</vt:lpstr>
      <vt:lpstr>Dulce et decorum est</vt:lpstr>
      <vt:lpstr>PowerPoint Presentation</vt:lpstr>
      <vt:lpstr>PowerPoint Presentation</vt:lpstr>
      <vt:lpstr>PowerPoint Presentation</vt:lpstr>
      <vt:lpstr>x</vt:lpstr>
      <vt:lpstr>PowerPoint Presentation</vt:lpstr>
      <vt:lpstr>PowerPoint Presentation</vt:lpstr>
      <vt:lpstr>PowerPoint Presentation</vt:lpstr>
      <vt:lpstr>Poetry challenge:</vt:lpstr>
      <vt:lpstr>Some ideas: </vt:lpstr>
      <vt:lpstr>Bad Dream</vt:lpstr>
    </vt:vector>
  </TitlesOfParts>
  <Company>AVRSB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notes</dc:title>
  <dc:creator>RBennett</dc:creator>
  <cp:lastModifiedBy>Bennett, Robert</cp:lastModifiedBy>
  <cp:revision>1044</cp:revision>
  <dcterms:created xsi:type="dcterms:W3CDTF">2008-11-27T12:05:15Z</dcterms:created>
  <dcterms:modified xsi:type="dcterms:W3CDTF">2020-01-10T18:19:30Z</dcterms:modified>
</cp:coreProperties>
</file>